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1.jpg" ContentType="image/jpg"/>
  <Override PartName="/ppt/notesSlides/notesSlide14.xml" ContentType="application/vnd.openxmlformats-officedocument.presentationml.notesSlide+xml"/>
  <Override PartName="/ppt/media/image34.jpg" ContentType="image/jpg"/>
  <Override PartName="/ppt/notesSlides/notesSlide15.xml" ContentType="application/vnd.openxmlformats-officedocument.presentationml.notesSlide+xml"/>
  <Override PartName="/ppt/media/image3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72" r:id="rId3"/>
    <p:sldId id="273" r:id="rId4"/>
    <p:sldId id="260" r:id="rId5"/>
    <p:sldId id="274" r:id="rId6"/>
    <p:sldId id="275" r:id="rId7"/>
    <p:sldId id="276" r:id="rId8"/>
    <p:sldId id="277" r:id="rId9"/>
    <p:sldId id="278" r:id="rId10"/>
    <p:sldId id="279" r:id="rId11"/>
    <p:sldId id="280" r:id="rId12"/>
    <p:sldId id="281" r:id="rId13"/>
    <p:sldId id="282" r:id="rId14"/>
    <p:sldId id="283" r:id="rId15"/>
    <p:sldId id="271" r:id="rId16"/>
  </p:sldIdLst>
  <p:sldSz cx="21674138" cy="12192000"/>
  <p:notesSz cx="16256000" cy="121920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0"/>
    <p:restoredTop sz="77483" autoAdjust="0"/>
  </p:normalViewPr>
  <p:slideViewPr>
    <p:cSldViewPr>
      <p:cViewPr>
        <p:scale>
          <a:sx n="54" d="100"/>
          <a:sy n="54" d="100"/>
        </p:scale>
        <p:origin x="1376" y="248"/>
      </p:cViewPr>
      <p:guideLst>
        <p:guide orient="horz" pos="288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611188"/>
          </a:xfrm>
          <a:prstGeom prst="rect">
            <a:avLst/>
          </a:prstGeom>
        </p:spPr>
        <p:txBody>
          <a:bodyPr vert="horz" lIns="91440" tIns="45720" rIns="91440" bIns="45720" rtlCol="0"/>
          <a:lstStyle>
            <a:lvl1pPr algn="r">
              <a:defRPr sz="1200"/>
            </a:lvl1pPr>
          </a:lstStyle>
          <a:p>
            <a:fld id="{6816CC23-A10C-40D2-AF43-A2FB2FA45D81}" type="datetimeFigureOut">
              <a:rPr lang="en-US" smtClean="0"/>
              <a:t>8/27/24</a:t>
            </a:fld>
            <a:endParaRPr lang="en-US"/>
          </a:p>
        </p:txBody>
      </p:sp>
      <p:sp>
        <p:nvSpPr>
          <p:cNvPr id="4" name="Slide Image Placeholder 3"/>
          <p:cNvSpPr>
            <a:spLocks noGrp="1" noRot="1" noChangeAspect="1"/>
          </p:cNvSpPr>
          <p:nvPr>
            <p:ph type="sldImg" idx="2"/>
          </p:nvPr>
        </p:nvSpPr>
        <p:spPr>
          <a:xfrm>
            <a:off x="4471988" y="1524000"/>
            <a:ext cx="7312025"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5867400"/>
            <a:ext cx="13004800"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7043738"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11580813"/>
            <a:ext cx="7045325" cy="611187"/>
          </a:xfrm>
          <a:prstGeom prst="rect">
            <a:avLst/>
          </a:prstGeom>
        </p:spPr>
        <p:txBody>
          <a:bodyPr vert="horz" lIns="91440" tIns="45720" rIns="91440" bIns="45720" rtlCol="0" anchor="b"/>
          <a:lstStyle>
            <a:lvl1pPr algn="r">
              <a:defRPr sz="1200"/>
            </a:lvl1pPr>
          </a:lstStyle>
          <a:p>
            <a:fld id="{F135BCE8-B749-45C1-A314-CB6485DCB1CB}" type="slidenum">
              <a:rPr lang="en-US" smtClean="0"/>
              <a:t>‹#›</a:t>
            </a:fld>
            <a:endParaRPr lang="en-US"/>
          </a:p>
        </p:txBody>
      </p:sp>
    </p:spTree>
    <p:extLst>
      <p:ext uri="{BB962C8B-B14F-4D97-AF65-F5344CB8AC3E}">
        <p14:creationId xmlns:p14="http://schemas.microsoft.com/office/powerpoint/2010/main" val="229593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jamboree is the best of Scouting rolled into 10 days of fun, friends, and adventure, and you can be there to be a part of it!</a:t>
            </a:r>
          </a:p>
          <a:p>
            <a:endParaRPr lang="en-US" dirty="0"/>
          </a:p>
        </p:txBody>
      </p:sp>
      <p:sp>
        <p:nvSpPr>
          <p:cNvPr id="4" name="Slide Number Placeholder 3"/>
          <p:cNvSpPr>
            <a:spLocks noGrp="1"/>
          </p:cNvSpPr>
          <p:nvPr>
            <p:ph type="sldNum" sz="quarter" idx="5"/>
          </p:nvPr>
        </p:nvSpPr>
        <p:spPr/>
        <p:txBody>
          <a:bodyPr/>
          <a:lstStyle/>
          <a:p>
            <a:fld id="{F135BCE8-B749-45C1-A314-CB6485DCB1CB}" type="slidenum">
              <a:rPr lang="en-US" smtClean="0"/>
              <a:t>1</a:t>
            </a:fld>
            <a:endParaRPr lang="en-US"/>
          </a:p>
        </p:txBody>
      </p:sp>
    </p:spTree>
    <p:extLst>
      <p:ext uri="{BB962C8B-B14F-4D97-AF65-F5344CB8AC3E}">
        <p14:creationId xmlns:p14="http://schemas.microsoft.com/office/powerpoint/2010/main" val="268674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00" dirty="0"/>
              <a:t>Elevate your aquatic adventure with boating, stand-up paddleboarding, and tackling a thrilling water reality obstacle course.</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Goodrich lake and Tri-Dave Lake are the backdrops for our Jamboree aquatics activities that will challenge you on a personal, buddy pair, and even the patrol or troop level. </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Experience activities from fishing to boating and stand up paddle boards to advanced Kayaking, one of the best ways to cool off at the Jamboree is through our aquatics activities.</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800" dirty="0"/>
              <a:t>Looking for an offsite aquatic adventure? Consider adding a rafting trip to your Jamboree plan through your unit and council. (additional fees required). </a:t>
            </a:r>
          </a:p>
        </p:txBody>
      </p:sp>
      <p:sp>
        <p:nvSpPr>
          <p:cNvPr id="4" name="Slide Number Placeholder 3"/>
          <p:cNvSpPr>
            <a:spLocks noGrp="1"/>
          </p:cNvSpPr>
          <p:nvPr>
            <p:ph type="sldNum" sz="quarter" idx="5"/>
          </p:nvPr>
        </p:nvSpPr>
        <p:spPr/>
        <p:txBody>
          <a:bodyPr/>
          <a:lstStyle/>
          <a:p>
            <a:fld id="{F135BCE8-B749-45C1-A314-CB6485DCB1CB}" type="slidenum">
              <a:rPr lang="en-US" smtClean="0"/>
              <a:t>10</a:t>
            </a:fld>
            <a:endParaRPr lang="en-US"/>
          </a:p>
        </p:txBody>
      </p:sp>
    </p:spTree>
    <p:extLst>
      <p:ext uri="{BB962C8B-B14F-4D97-AF65-F5344CB8AC3E}">
        <p14:creationId xmlns:p14="http://schemas.microsoft.com/office/powerpoint/2010/main" val="386355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228600" lvl="0" indent="-228600">
              <a:lnSpc>
                <a:spcPct val="117999"/>
              </a:lnSpc>
              <a:buSzPct val="100000"/>
              <a:buChar char="•"/>
              <a:defRPr sz="1800"/>
            </a:pPr>
            <a:r>
              <a:rPr lang="en-US" sz="1000" dirty="0"/>
              <a:t>Elevate you Advancement through the merit badge offerings</a:t>
            </a:r>
          </a:p>
          <a:p>
            <a:pPr marL="228600" lvl="0" indent="-228600">
              <a:lnSpc>
                <a:spcPct val="117999"/>
              </a:lnSpc>
              <a:buSzPct val="100000"/>
              <a:buChar char="•"/>
              <a:defRPr sz="1800"/>
            </a:pPr>
            <a:endParaRPr lang="en-US" sz="1000" dirty="0"/>
          </a:p>
          <a:p>
            <a:pPr marL="228600" lvl="0" indent="-228600">
              <a:lnSpc>
                <a:spcPct val="117999"/>
              </a:lnSpc>
              <a:buSzPct val="100000"/>
              <a:buChar char="•"/>
              <a:defRPr sz="1800"/>
            </a:pPr>
            <a:r>
              <a:rPr lang="en-US" sz="1000" dirty="0"/>
              <a:t>The Jamboree is not meant to be an advancement focused experience, but there will be some opportunities for Scouts who are looking to work on some additional badges. </a:t>
            </a:r>
          </a:p>
          <a:p>
            <a:pPr marL="228600" lvl="0" indent="-228600">
              <a:lnSpc>
                <a:spcPct val="117999"/>
              </a:lnSpc>
              <a:buSzPct val="100000"/>
              <a:buChar char="•"/>
              <a:defRPr sz="1800"/>
            </a:pPr>
            <a:endParaRPr lang="en-US" sz="1000" dirty="0"/>
          </a:p>
          <a:p>
            <a:pPr marL="228600" lvl="0" indent="-228600">
              <a:lnSpc>
                <a:spcPct val="117999"/>
              </a:lnSpc>
              <a:buSzPct val="100000"/>
              <a:buChar char="•"/>
              <a:defRPr sz="1800"/>
            </a:pPr>
            <a:r>
              <a:rPr lang="en-US" sz="1000" dirty="0"/>
              <a:t>The open program style will allow Scouts to visit merit badge booths at times that are convenient for Scout and not on a class schedule. </a:t>
            </a:r>
          </a:p>
          <a:p>
            <a:pPr marL="228600" lvl="0" indent="-228600">
              <a:lnSpc>
                <a:spcPct val="117999"/>
              </a:lnSpc>
              <a:buSzPct val="100000"/>
              <a:buChar char="•"/>
              <a:defRPr sz="1800"/>
            </a:pPr>
            <a:endParaRPr lang="en-US" sz="1000" dirty="0"/>
          </a:p>
          <a:p>
            <a:endParaRPr lang="en-US" sz="800" dirty="0"/>
          </a:p>
        </p:txBody>
      </p:sp>
      <p:sp>
        <p:nvSpPr>
          <p:cNvPr id="4" name="Slide Number Placeholder 3"/>
          <p:cNvSpPr>
            <a:spLocks noGrp="1"/>
          </p:cNvSpPr>
          <p:nvPr>
            <p:ph type="sldNum" sz="quarter" idx="5"/>
          </p:nvPr>
        </p:nvSpPr>
        <p:spPr/>
        <p:txBody>
          <a:bodyPr/>
          <a:lstStyle/>
          <a:p>
            <a:fld id="{F135BCE8-B749-45C1-A314-CB6485DCB1CB}" type="slidenum">
              <a:rPr lang="en-US" smtClean="0"/>
              <a:t>11</a:t>
            </a:fld>
            <a:endParaRPr lang="en-US"/>
          </a:p>
        </p:txBody>
      </p:sp>
    </p:spTree>
    <p:extLst>
      <p:ext uri="{BB962C8B-B14F-4D97-AF65-F5344CB8AC3E}">
        <p14:creationId xmlns:p14="http://schemas.microsoft.com/office/powerpoint/2010/main" val="3508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0" lvl="0" indent="0">
              <a:lnSpc>
                <a:spcPct val="117999"/>
              </a:lnSpc>
              <a:buSzPct val="100000"/>
              <a:buNone/>
              <a:defRPr sz="1800"/>
            </a:pPr>
            <a:r>
              <a:rPr lang="en-US" sz="800" dirty="0"/>
              <a:t>Elevate your camping experience and leadership</a:t>
            </a:r>
          </a:p>
          <a:p>
            <a:pPr marL="177800" lvl="0" indent="-177800">
              <a:lnSpc>
                <a:spcPct val="117999"/>
              </a:lnSpc>
              <a:buSzPct val="100000"/>
              <a:buChar char="•"/>
              <a:defRPr sz="1800"/>
            </a:pPr>
            <a:endParaRPr lang="en-US" sz="800" dirty="0"/>
          </a:p>
          <a:p>
            <a:pPr marL="285750" marR="0" lvl="0" indent="-285750">
              <a:lnSpc>
                <a:spcPct val="115000"/>
              </a:lnSpc>
              <a:spcBef>
                <a:spcPts val="0"/>
              </a:spcBef>
              <a:spcAft>
                <a:spcPts val="800"/>
              </a:spcAft>
              <a:buFont typeface="Arial" panose="020B0604020202020204" pitchFamily="34" charset="0"/>
              <a:buChar char="•"/>
              <a:tabLst>
                <a:tab pos="457200" algn="l"/>
              </a:tabLs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Scouts will stay together in a campsite which are grouped together in areas we call Basecamps. There will be two basecamps for participants at the Jamboree and one additional Basecamp for staff. Councils will be assigned to basecamps closer to the Jamboree, but know that you will be camped close to all the excitement. </a:t>
            </a:r>
          </a:p>
          <a:p>
            <a:pPr marL="285750" marR="0" lvl="0" indent="-285750">
              <a:lnSpc>
                <a:spcPct val="115000"/>
              </a:lnSpc>
              <a:spcBef>
                <a:spcPts val="0"/>
              </a:spcBef>
              <a:spcAft>
                <a:spcPts val="800"/>
              </a:spcAft>
              <a:buFont typeface="Arial" panose="020B0604020202020204" pitchFamily="34" charset="0"/>
              <a:buChar char="•"/>
              <a:tabLst>
                <a:tab pos="457200" algn="l"/>
              </a:tabLs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tab pos="457200" algn="l"/>
              </a:tabLst>
              <a:defRPr/>
            </a:pPr>
            <a:r>
              <a:rPr lang="en-US" sz="1000" dirty="0">
                <a:latin typeface="High Tower Text"/>
                <a:ea typeface="High Tower Text"/>
                <a:cs typeface="High Tower Text"/>
                <a:sym typeface="High Tower Text"/>
              </a:rPr>
              <a:t>T</a:t>
            </a:r>
            <a:r>
              <a:rPr lang="en-US" sz="1000" dirty="0"/>
              <a:t>his is the backbone of the Jamboree, the place where you work and play together with your fellow Scouts. From setting up camp on Day 1 to taking it all down on Day 10, this is your home away from home. Experiences like these strengthen units, solidify leadership, and forge friendships.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tab pos="457200" algn="l"/>
              </a:tabLst>
              <a:defRPr/>
            </a:pPr>
            <a:endParaRPr lang="en-US" sz="1000" dirty="0"/>
          </a:p>
          <a:p>
            <a:pPr marL="285750" marR="0" lvl="0" indent="-285750">
              <a:lnSpc>
                <a:spcPct val="115000"/>
              </a:lnSpc>
              <a:spcBef>
                <a:spcPts val="0"/>
              </a:spcBef>
              <a:spcAft>
                <a:spcPts val="800"/>
              </a:spcAft>
              <a:buFont typeface="Arial" panose="020B0604020202020204" pitchFamily="34" charset="0"/>
              <a:buChar char="•"/>
              <a:tabLst>
                <a:tab pos="457200" algn="l"/>
              </a:tabLs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Beginning on Day 1 of the Jamboree you will have a chance to meet youth from across the country who are sharing a basecamp with you through the Hometown Celebration day. This is a day for you to show off your hometown pride and share with everyone around about what makes your hometown special. </a:t>
            </a:r>
          </a:p>
        </p:txBody>
      </p:sp>
      <p:sp>
        <p:nvSpPr>
          <p:cNvPr id="4" name="Slide Number Placeholder 3"/>
          <p:cNvSpPr>
            <a:spLocks noGrp="1"/>
          </p:cNvSpPr>
          <p:nvPr>
            <p:ph type="sldNum" sz="quarter" idx="5"/>
          </p:nvPr>
        </p:nvSpPr>
        <p:spPr/>
        <p:txBody>
          <a:bodyPr/>
          <a:lstStyle/>
          <a:p>
            <a:fld id="{F135BCE8-B749-45C1-A314-CB6485DCB1CB}" type="slidenum">
              <a:rPr lang="en-US" smtClean="0"/>
              <a:t>12</a:t>
            </a:fld>
            <a:endParaRPr lang="en-US"/>
          </a:p>
        </p:txBody>
      </p:sp>
    </p:spTree>
    <p:extLst>
      <p:ext uri="{BB962C8B-B14F-4D97-AF65-F5344CB8AC3E}">
        <p14:creationId xmlns:p14="http://schemas.microsoft.com/office/powerpoint/2010/main" val="442375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00000"/>
              </a:lnSpc>
              <a:defRPr sz="1800"/>
            </a:pPr>
            <a:r>
              <a:rPr lang="en-US" sz="1200" dirty="0"/>
              <a:t>Elevate your Jamboree by serving on the Jamboree Service Team (staff)</a:t>
            </a:r>
          </a:p>
          <a:p>
            <a:pPr marL="177800" lvl="0" indent="-177800">
              <a:lnSpc>
                <a:spcPct val="100000"/>
              </a:lnSpc>
              <a:buSzPct val="100000"/>
              <a:buChar char="•"/>
              <a:defRPr sz="1800"/>
            </a:pPr>
            <a:r>
              <a:rPr lang="en-US" sz="1200" dirty="0"/>
              <a:t>Whatever you like to do, you can do it on the Jamboree Service Team (staff).</a:t>
            </a:r>
          </a:p>
          <a:p>
            <a:pPr marL="177800" lvl="0" indent="-177800">
              <a:lnSpc>
                <a:spcPct val="100000"/>
              </a:lnSpc>
              <a:buSzPct val="100000"/>
              <a:buChar char="•"/>
              <a:defRPr sz="1800"/>
            </a:pPr>
            <a:endParaRPr lang="en-US" sz="1200" dirty="0"/>
          </a:p>
          <a:p>
            <a:pPr marL="177800" lvl="0" indent="-177800">
              <a:lnSpc>
                <a:spcPct val="100000"/>
              </a:lnSpc>
              <a:buSzPct val="100000"/>
              <a:buChar char="•"/>
              <a:defRPr sz="1800"/>
            </a:pPr>
            <a:r>
              <a:rPr lang="en-US" sz="1200" dirty="0"/>
              <a:t>Come experience the Jamboree and make a new group of lifelong friends through our great staff team. </a:t>
            </a:r>
          </a:p>
          <a:p>
            <a:pPr marL="177800" lvl="0" indent="-177800">
              <a:lnSpc>
                <a:spcPct val="100000"/>
              </a:lnSpc>
              <a:buSzPct val="100000"/>
              <a:buChar char="•"/>
              <a:defRPr sz="1800"/>
            </a:pPr>
            <a:endParaRPr lang="en-US" sz="1200" dirty="0"/>
          </a:p>
          <a:p>
            <a:pPr marL="177800" lvl="0" indent="-177800">
              <a:lnSpc>
                <a:spcPct val="100000"/>
              </a:lnSpc>
              <a:buSzPct val="100000"/>
              <a:buChar char="•"/>
              <a:defRPr sz="1800"/>
            </a:pPr>
            <a:r>
              <a:rPr lang="en-US" sz="1200" dirty="0"/>
              <a:t>Some Staff benefits include:</a:t>
            </a:r>
          </a:p>
          <a:p>
            <a:pPr marL="635000" lvl="1" indent="-177800">
              <a:lnSpc>
                <a:spcPct val="100000"/>
              </a:lnSpc>
              <a:buSzPct val="100000"/>
              <a:buChar char="•"/>
              <a:defRPr sz="1800"/>
            </a:pPr>
            <a:r>
              <a:rPr lang="en-US" sz="1200" dirty="0"/>
              <a:t>Access to your vehicle during the Jamboree – many staff have some time off during the Jamboree and take an opportunity to get off site to explore the local area. </a:t>
            </a:r>
          </a:p>
          <a:p>
            <a:pPr marL="635000" lvl="1" indent="-177800">
              <a:lnSpc>
                <a:spcPct val="100000"/>
              </a:lnSpc>
              <a:buSzPct val="100000"/>
              <a:buChar char="•"/>
              <a:defRPr sz="1800"/>
            </a:pPr>
            <a:r>
              <a:rPr lang="en-US" sz="1200" dirty="0"/>
              <a:t>Staff housing in the Echo Basecamp which is a bit removed from the hustle and bustle of the Jamboree participant camping areas. </a:t>
            </a:r>
          </a:p>
          <a:p>
            <a:pPr marL="635000" lvl="1" indent="-177800">
              <a:lnSpc>
                <a:spcPct val="100000"/>
              </a:lnSpc>
              <a:buSzPct val="100000"/>
              <a:buChar char="•"/>
              <a:defRPr sz="1800"/>
            </a:pPr>
            <a:r>
              <a:rPr lang="en-US" sz="1200" dirty="0"/>
              <a:t>Lower fee for Jamboree participation</a:t>
            </a:r>
          </a:p>
          <a:p>
            <a:pPr marL="635000" lvl="1" indent="-177800">
              <a:lnSpc>
                <a:spcPct val="100000"/>
              </a:lnSpc>
              <a:buSzPct val="100000"/>
              <a:buChar char="•"/>
              <a:defRPr sz="1800"/>
            </a:pPr>
            <a:endParaRPr lang="en-US" sz="1200" dirty="0"/>
          </a:p>
          <a:p>
            <a:pPr marL="635000" lvl="1" indent="-177800">
              <a:lnSpc>
                <a:spcPct val="100000"/>
              </a:lnSpc>
              <a:buSzPct val="100000"/>
              <a:buChar char="•"/>
              <a:defRPr sz="1800"/>
            </a:pPr>
            <a:endParaRPr lang="en-US" sz="1200" dirty="0"/>
          </a:p>
          <a:p>
            <a:pPr marL="177800" lvl="0" indent="-177800">
              <a:lnSpc>
                <a:spcPct val="100000"/>
              </a:lnSpc>
              <a:buSzPct val="100000"/>
              <a:buChar char="•"/>
              <a:defRPr sz="1800"/>
            </a:pPr>
            <a:r>
              <a:rPr lang="en-US" sz="1200" dirty="0"/>
              <a:t>Our goal is for the staff work hours will allow them the opportunity to visit and enjoy other areas of the Jamboree outside their assigned work area. </a:t>
            </a:r>
          </a:p>
          <a:p>
            <a:pPr lvl="0">
              <a:lnSpc>
                <a:spcPct val="100000"/>
              </a:lnSpc>
              <a:defRPr sz="1800"/>
            </a:pPr>
            <a:endParaRPr lang="en-US" sz="1200" dirty="0"/>
          </a:p>
          <a:p>
            <a:pPr marL="177800" lvl="0" indent="-177800">
              <a:lnSpc>
                <a:spcPct val="100000"/>
              </a:lnSpc>
              <a:buSzPct val="100000"/>
              <a:buChar char="•"/>
              <a:defRPr sz="1800"/>
            </a:pPr>
            <a:r>
              <a:rPr lang="en-US" sz="1200" dirty="0"/>
              <a:t>Communications—A robust communications strategy will be developed and executed to keep staff members informed from the date they register as a staff member through the last day of the Jamboree.</a:t>
            </a:r>
          </a:p>
          <a:p>
            <a:pPr lvl="0">
              <a:lnSpc>
                <a:spcPct val="100000"/>
              </a:lnSpc>
              <a:defRPr sz="1800"/>
            </a:pPr>
            <a:endParaRPr lang="en-US" sz="1200" dirty="0"/>
          </a:p>
          <a:p>
            <a:pPr marL="177800" lvl="0" indent="-177800">
              <a:lnSpc>
                <a:spcPct val="100000"/>
              </a:lnSpc>
              <a:buSzPct val="100000"/>
              <a:buChar char="•"/>
              <a:defRPr sz="1800"/>
            </a:pPr>
            <a:r>
              <a:rPr lang="en-US" sz="1200" dirty="0"/>
              <a:t>Lodging—Staff will have the ability to bring their own tent to have the most comfortable experience possible. </a:t>
            </a:r>
          </a:p>
          <a:p>
            <a:pPr lvl="0">
              <a:lnSpc>
                <a:spcPct val="100000"/>
              </a:lnSpc>
              <a:defRPr sz="1800"/>
            </a:pPr>
            <a:endParaRPr lang="en-US" sz="1200" dirty="0"/>
          </a:p>
          <a:p>
            <a:pPr marL="177800" lvl="0" indent="-177800">
              <a:lnSpc>
                <a:spcPct val="100000"/>
              </a:lnSpc>
              <a:buSzPct val="100000"/>
              <a:buChar char="•"/>
              <a:defRPr sz="1800"/>
            </a:pPr>
            <a:r>
              <a:rPr lang="en-US" sz="1200" dirty="0"/>
              <a:t>Staff Camping—The staff camping area will be designed to provide an area in which staff members can relax, recreate, and refresh themselves in the company of other staff members. Retail food and beverage stands will be incorporated in this design.</a:t>
            </a:r>
          </a:p>
          <a:p>
            <a:pPr lvl="0">
              <a:lnSpc>
                <a:spcPct val="100000"/>
              </a:lnSpc>
              <a:defRPr sz="1800"/>
            </a:pPr>
            <a:endParaRPr lang="en-US" sz="1200" dirty="0"/>
          </a:p>
        </p:txBody>
      </p:sp>
      <p:sp>
        <p:nvSpPr>
          <p:cNvPr id="4" name="Slide Number Placeholder 3"/>
          <p:cNvSpPr>
            <a:spLocks noGrp="1"/>
          </p:cNvSpPr>
          <p:nvPr>
            <p:ph type="sldNum" sz="quarter" idx="5"/>
          </p:nvPr>
        </p:nvSpPr>
        <p:spPr/>
        <p:txBody>
          <a:bodyPr/>
          <a:lstStyle/>
          <a:p>
            <a:fld id="{F135BCE8-B749-45C1-A314-CB6485DCB1CB}" type="slidenum">
              <a:rPr lang="en-US" smtClean="0"/>
              <a:t>13</a:t>
            </a:fld>
            <a:endParaRPr lang="en-US"/>
          </a:p>
        </p:txBody>
      </p:sp>
    </p:spTree>
    <p:extLst>
      <p:ext uri="{BB962C8B-B14F-4D97-AF65-F5344CB8AC3E}">
        <p14:creationId xmlns:p14="http://schemas.microsoft.com/office/powerpoint/2010/main" val="1780195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r>
              <a:rPr lang="en-US" sz="1000" dirty="0"/>
              <a:t>After hearing all of this the only question left is when can I sign up.</a:t>
            </a:r>
          </a:p>
          <a:p>
            <a:r>
              <a:rPr lang="en-US" sz="1000" dirty="0"/>
              <a:t>Individual staff registration will open in the fall of 2024 through the Jamboree registration system.</a:t>
            </a:r>
          </a:p>
          <a:p>
            <a:r>
              <a:rPr lang="en-US" sz="1000" dirty="0"/>
              <a:t>Contingent registration will be managed through the local council. For information about attending as a part of your council’s Jamboree contingent reach out to your council. </a:t>
            </a:r>
          </a:p>
          <a:p>
            <a:endParaRPr lang="en-US" sz="1000" dirty="0"/>
          </a:p>
          <a:p>
            <a:r>
              <a:rPr lang="en-US" sz="1000" dirty="0"/>
              <a:t>Being look for updates via email and social media for more information around registration opening.</a:t>
            </a:r>
          </a:p>
        </p:txBody>
      </p:sp>
      <p:sp>
        <p:nvSpPr>
          <p:cNvPr id="4" name="Slide Number Placeholder 3"/>
          <p:cNvSpPr>
            <a:spLocks noGrp="1"/>
          </p:cNvSpPr>
          <p:nvPr>
            <p:ph type="sldNum" sz="quarter" idx="5"/>
          </p:nvPr>
        </p:nvSpPr>
        <p:spPr/>
        <p:txBody>
          <a:bodyPr/>
          <a:lstStyle/>
          <a:p>
            <a:fld id="{F135BCE8-B749-45C1-A314-CB6485DCB1CB}" type="slidenum">
              <a:rPr lang="en-US" smtClean="0"/>
              <a:t>14</a:t>
            </a:fld>
            <a:endParaRPr lang="en-US"/>
          </a:p>
        </p:txBody>
      </p:sp>
    </p:spTree>
    <p:extLst>
      <p:ext uri="{BB962C8B-B14F-4D97-AF65-F5344CB8AC3E}">
        <p14:creationId xmlns:p14="http://schemas.microsoft.com/office/powerpoint/2010/main" val="3155652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00000"/>
              </a:lnSpc>
              <a:defRPr sz="1800"/>
            </a:pPr>
            <a:endParaRPr lang="en-US" sz="1200" dirty="0"/>
          </a:p>
          <a:p>
            <a:endParaRPr lang="en-US" dirty="0"/>
          </a:p>
        </p:txBody>
      </p:sp>
      <p:sp>
        <p:nvSpPr>
          <p:cNvPr id="4" name="Slide Number Placeholder 3"/>
          <p:cNvSpPr>
            <a:spLocks noGrp="1"/>
          </p:cNvSpPr>
          <p:nvPr>
            <p:ph type="sldNum" sz="quarter" idx="5"/>
          </p:nvPr>
        </p:nvSpPr>
        <p:spPr/>
        <p:txBody>
          <a:bodyPr/>
          <a:lstStyle/>
          <a:p>
            <a:fld id="{F135BCE8-B749-45C1-A314-CB6485DCB1CB}" type="slidenum">
              <a:rPr lang="en-US" smtClean="0"/>
              <a:t>15</a:t>
            </a:fld>
            <a:endParaRPr lang="en-US"/>
          </a:p>
        </p:txBody>
      </p:sp>
    </p:spTree>
    <p:extLst>
      <p:ext uri="{BB962C8B-B14F-4D97-AF65-F5344CB8AC3E}">
        <p14:creationId xmlns:p14="http://schemas.microsoft.com/office/powerpoint/2010/main" val="168934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177800" lvl="0" indent="-177800">
              <a:lnSpc>
                <a:spcPct val="117999"/>
              </a:lnSpc>
              <a:buSzPct val="100000"/>
              <a:buChar char="•"/>
              <a:defRPr sz="1800"/>
            </a:pPr>
            <a:r>
              <a:rPr lang="en-US" sz="1200" dirty="0"/>
              <a:t>The 2026 National Scout Jamboree will be held at the Summit Bechtel Family National Scout Reserve. We’ll call it the “Summit” from here on out.</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The 2026 Jamboree will be the 4</a:t>
            </a:r>
            <a:r>
              <a:rPr lang="en-US" sz="1200" baseline="30000" dirty="0"/>
              <a:t>th</a:t>
            </a:r>
            <a:r>
              <a:rPr lang="en-US" sz="1200" dirty="0"/>
              <a:t> National Jamboree at the Summit Bechtel Family National Scout Reserve in West Virginia’s New River Gorge region.</a:t>
            </a:r>
          </a:p>
          <a:p>
            <a:pPr lvl="0">
              <a:lnSpc>
                <a:spcPct val="117999"/>
              </a:lnSpc>
              <a:defRPr sz="1800"/>
            </a:pPr>
            <a:endParaRPr lang="en-US" sz="1200" dirty="0"/>
          </a:p>
          <a:p>
            <a:pPr marL="177800" lvl="0" indent="-177800">
              <a:lnSpc>
                <a:spcPct val="117999"/>
              </a:lnSpc>
              <a:buSzPct val="100000"/>
              <a:buChar char="•"/>
              <a:defRPr sz="1800"/>
            </a:pPr>
            <a:r>
              <a:rPr lang="en-US" sz="1200" dirty="0"/>
              <a:t>The 10,000-acre Summit Bechtel Reserve is adjacent to 70,000 acres of a federally protected national river area, one of the most amazing outdoor recreation centers on earth.</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Thousands of Scouts and Scouters will explore all kinds of adventures—stadium shows, merit badge work, adventure sports, patch trading, and more—in the heart of one of nature’s greatest playgrounds.</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Every few years, the national Jamboree brings generations together through Scouting’s biggest showcase. You won’t want to miss this amazing experience. </a:t>
            </a:r>
          </a:p>
          <a:p>
            <a:pPr marL="177800" lvl="0" indent="-177800">
              <a:lnSpc>
                <a:spcPct val="117999"/>
              </a:lnSpc>
              <a:buSzPct val="100000"/>
              <a:buChar char="•"/>
              <a:defRPr sz="1800"/>
            </a:pPr>
            <a:r>
              <a:rPr lang="en-US" sz="1200" dirty="0"/>
              <a:t>As the Jamboree happens only every few years a Scout typically only has one opportunity to experience the Jamboree as a youth during their time in Scouts BSA. The next one is not until 2029. </a:t>
            </a:r>
          </a:p>
        </p:txBody>
      </p:sp>
      <p:sp>
        <p:nvSpPr>
          <p:cNvPr id="4" name="Slide Number Placeholder 3"/>
          <p:cNvSpPr>
            <a:spLocks noGrp="1"/>
          </p:cNvSpPr>
          <p:nvPr>
            <p:ph type="sldNum" sz="quarter" idx="5"/>
          </p:nvPr>
        </p:nvSpPr>
        <p:spPr/>
        <p:txBody>
          <a:bodyPr/>
          <a:lstStyle/>
          <a:p>
            <a:fld id="{F135BCE8-B749-45C1-A314-CB6485DCB1CB}" type="slidenum">
              <a:rPr lang="en-US" smtClean="0"/>
              <a:t>2</a:t>
            </a:fld>
            <a:endParaRPr lang="en-US"/>
          </a:p>
        </p:txBody>
      </p:sp>
    </p:spTree>
    <p:extLst>
      <p:ext uri="{BB962C8B-B14F-4D97-AF65-F5344CB8AC3E}">
        <p14:creationId xmlns:p14="http://schemas.microsoft.com/office/powerpoint/2010/main" val="249122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17999"/>
              </a:lnSpc>
              <a:defRPr sz="1800"/>
            </a:pPr>
            <a:endParaRPr lang="en-US" sz="1200" dirty="0"/>
          </a:p>
          <a:p>
            <a:pPr marL="177800" lvl="0" indent="-177800">
              <a:lnSpc>
                <a:spcPct val="117999"/>
              </a:lnSpc>
              <a:buSzPct val="100000"/>
              <a:buChar char="•"/>
              <a:defRPr sz="1800"/>
            </a:pPr>
            <a:r>
              <a:rPr lang="en-US" sz="1200" dirty="0"/>
              <a:t>The theme of the 2026 Jamboree, “Elevate” which will focus on how we can elevate the Scouting experience for each of the participants and Jamboree Service Team (staff) at the Jamboree. </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The goal of the Jamboree is to help each person who attends the Jamboree in any way to Elevate their view of Scouting and have an experience that will help Elevate them to continue to grow in Scouting. </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We plan to:</a:t>
            </a:r>
          </a:p>
          <a:p>
            <a:pPr marL="635000" lvl="1" indent="-177800">
              <a:lnSpc>
                <a:spcPct val="117999"/>
              </a:lnSpc>
              <a:buSzPct val="100000"/>
              <a:buChar char="•"/>
              <a:defRPr sz="1800"/>
            </a:pPr>
            <a:r>
              <a:rPr lang="en-US" sz="1200" dirty="0"/>
              <a:t>Elevate your network through programs in the camp areas</a:t>
            </a:r>
          </a:p>
          <a:p>
            <a:pPr marL="635000" lvl="1" indent="-177800">
              <a:lnSpc>
                <a:spcPct val="117999"/>
              </a:lnSpc>
              <a:buSzPct val="100000"/>
              <a:buChar char="•"/>
              <a:defRPr sz="1800"/>
            </a:pPr>
            <a:r>
              <a:rPr lang="en-US" sz="1200" dirty="0"/>
              <a:t>Elevate your adrenaline though high octane activities</a:t>
            </a:r>
          </a:p>
          <a:p>
            <a:pPr marL="635000" lvl="1" indent="-177800">
              <a:lnSpc>
                <a:spcPct val="117999"/>
              </a:lnSpc>
              <a:buSzPct val="100000"/>
              <a:buChar char="•"/>
              <a:defRPr sz="1800"/>
            </a:pPr>
            <a:r>
              <a:rPr lang="en-US" sz="1200" dirty="0"/>
              <a:t>Elevate your leadership through opportunities to learn leadership skills and put them into practice</a:t>
            </a:r>
          </a:p>
          <a:p>
            <a:pPr marL="635000" lvl="1" indent="-177800">
              <a:lnSpc>
                <a:spcPct val="117999"/>
              </a:lnSpc>
              <a:buSzPct val="100000"/>
              <a:buChar char="•"/>
              <a:defRPr sz="1800"/>
            </a:pPr>
            <a:r>
              <a:rPr lang="en-US" sz="1200" dirty="0"/>
              <a:t>Elevate your service through a service project to benefit the local community</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It also reinforces one of the Summit Bechtel Reserve’s purposes of helping to redefine Scouting’s adventure for the next century. Participants of the 2026 National Jamboree will experience that difference every day.</a:t>
            </a:r>
          </a:p>
          <a:p>
            <a:endParaRPr lang="en-US" dirty="0"/>
          </a:p>
        </p:txBody>
      </p:sp>
      <p:sp>
        <p:nvSpPr>
          <p:cNvPr id="4" name="Slide Number Placeholder 3"/>
          <p:cNvSpPr>
            <a:spLocks noGrp="1"/>
          </p:cNvSpPr>
          <p:nvPr>
            <p:ph type="sldNum" sz="quarter" idx="5"/>
          </p:nvPr>
        </p:nvSpPr>
        <p:spPr/>
        <p:txBody>
          <a:bodyPr/>
          <a:lstStyle/>
          <a:p>
            <a:fld id="{F135BCE8-B749-45C1-A314-CB6485DCB1CB}" type="slidenum">
              <a:rPr lang="en-US" smtClean="0"/>
              <a:t>3</a:t>
            </a:fld>
            <a:endParaRPr lang="en-US"/>
          </a:p>
        </p:txBody>
      </p:sp>
    </p:spTree>
    <p:extLst>
      <p:ext uri="{BB962C8B-B14F-4D97-AF65-F5344CB8AC3E}">
        <p14:creationId xmlns:p14="http://schemas.microsoft.com/office/powerpoint/2010/main" val="236096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17999"/>
              </a:lnSpc>
              <a:defRPr sz="1800"/>
            </a:pPr>
            <a:endParaRPr lang="en-US" sz="1200" dirty="0"/>
          </a:p>
          <a:p>
            <a:pPr marL="177800" lvl="0" indent="-177800">
              <a:lnSpc>
                <a:spcPct val="117999"/>
              </a:lnSpc>
              <a:buSzPct val="100000"/>
              <a:buChar char="•"/>
              <a:defRPr sz="1800"/>
            </a:pPr>
            <a:r>
              <a:rPr lang="en-US" sz="1200" dirty="0"/>
              <a:t>Our tradition of the Jamboree delves deeply into what it means to be a Scout.</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For over 75 years, the national Jamboree has brought members from all over the country and the world together to share the bond that is Scouting.</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Each Jamboree grows in numbers and in adventure, adding more and more activities for Scouts to turn into memories.</a:t>
            </a:r>
          </a:p>
          <a:p>
            <a:endParaRPr lang="en-US" sz="1000" dirty="0"/>
          </a:p>
        </p:txBody>
      </p:sp>
      <p:sp>
        <p:nvSpPr>
          <p:cNvPr id="4" name="Slide Number Placeholder 3"/>
          <p:cNvSpPr>
            <a:spLocks noGrp="1"/>
          </p:cNvSpPr>
          <p:nvPr>
            <p:ph type="sldNum" sz="quarter" idx="5"/>
          </p:nvPr>
        </p:nvSpPr>
        <p:spPr/>
        <p:txBody>
          <a:bodyPr/>
          <a:lstStyle/>
          <a:p>
            <a:fld id="{F135BCE8-B749-45C1-A314-CB6485DCB1CB}" type="slidenum">
              <a:rPr lang="en-US" smtClean="0"/>
              <a:t>4</a:t>
            </a:fld>
            <a:endParaRPr lang="en-US"/>
          </a:p>
        </p:txBody>
      </p:sp>
    </p:spTree>
    <p:extLst>
      <p:ext uri="{BB962C8B-B14F-4D97-AF65-F5344CB8AC3E}">
        <p14:creationId xmlns:p14="http://schemas.microsoft.com/office/powerpoint/2010/main" val="37547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17999"/>
              </a:lnSpc>
              <a:defRPr sz="1800"/>
            </a:pPr>
            <a:r>
              <a:rPr lang="en-US" sz="1200" dirty="0"/>
              <a:t>Elevate your Jamboree through different experiences that the Jamboree has to offer.</a:t>
            </a:r>
          </a:p>
          <a:p>
            <a:pPr lvl="0">
              <a:lnSpc>
                <a:spcPct val="117999"/>
              </a:lnSpc>
              <a:defRPr sz="1800"/>
            </a:pPr>
            <a:endParaRPr lang="en-US" sz="1200" dirty="0"/>
          </a:p>
          <a:p>
            <a:pPr marL="177800" lvl="0" indent="-177800">
              <a:lnSpc>
                <a:spcPct val="117999"/>
              </a:lnSpc>
              <a:buSzPct val="100000"/>
              <a:buChar char="•"/>
              <a:defRPr sz="1800"/>
            </a:pPr>
            <a:r>
              <a:rPr lang="en-US" sz="1200" dirty="0"/>
              <a:t>Stadium shows</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Patch trading</a:t>
            </a:r>
          </a:p>
          <a:p>
            <a:pPr marL="0" lvl="0" indent="0">
              <a:lnSpc>
                <a:spcPct val="117999"/>
              </a:lnSpc>
              <a:buSzPct val="100000"/>
              <a:buNone/>
              <a:defRPr sz="1800"/>
            </a:pPr>
            <a:endParaRPr lang="en-US" sz="1200" dirty="0"/>
          </a:p>
          <a:p>
            <a:pPr marL="177800" lvl="0" indent="-177800">
              <a:lnSpc>
                <a:spcPct val="117999"/>
              </a:lnSpc>
              <a:buSzPct val="100000"/>
              <a:buChar char="•"/>
              <a:defRPr sz="1800"/>
            </a:pPr>
            <a:r>
              <a:rPr lang="en-US" sz="1200" dirty="0"/>
              <a:t>Worship services</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Leadership heights</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Adventure activity</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Merit badges</a:t>
            </a:r>
          </a:p>
          <a:p>
            <a:pPr marL="228600" lvl="0" indent="-228600">
              <a:lnSpc>
                <a:spcPct val="117999"/>
              </a:lnSpc>
              <a:buSzPct val="100000"/>
              <a:buChar char="•"/>
              <a:defRPr sz="1800"/>
            </a:pPr>
            <a:endParaRPr lang="en-US" sz="1200" dirty="0"/>
          </a:p>
          <a:p>
            <a:pPr marL="177800" lvl="0" indent="-177800">
              <a:lnSpc>
                <a:spcPct val="117999"/>
              </a:lnSpc>
              <a:buSzPct val="100000"/>
              <a:buChar char="•"/>
              <a:defRPr sz="1800"/>
            </a:pPr>
            <a:r>
              <a:rPr lang="en-US" sz="1200" dirty="0"/>
              <a:t>Camp life</a:t>
            </a:r>
          </a:p>
        </p:txBody>
      </p:sp>
      <p:sp>
        <p:nvSpPr>
          <p:cNvPr id="4" name="Slide Number Placeholder 3"/>
          <p:cNvSpPr>
            <a:spLocks noGrp="1"/>
          </p:cNvSpPr>
          <p:nvPr>
            <p:ph type="sldNum" sz="quarter" idx="5"/>
          </p:nvPr>
        </p:nvSpPr>
        <p:spPr/>
        <p:txBody>
          <a:bodyPr/>
          <a:lstStyle/>
          <a:p>
            <a:fld id="{F135BCE8-B749-45C1-A314-CB6485DCB1CB}" type="slidenum">
              <a:rPr lang="en-US" smtClean="0"/>
              <a:t>5</a:t>
            </a:fld>
            <a:endParaRPr lang="en-US"/>
          </a:p>
        </p:txBody>
      </p:sp>
    </p:spTree>
    <p:extLst>
      <p:ext uri="{BB962C8B-B14F-4D97-AF65-F5344CB8AC3E}">
        <p14:creationId xmlns:p14="http://schemas.microsoft.com/office/powerpoint/2010/main" val="181999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17999"/>
              </a:lnSpc>
              <a:defRPr sz="1800"/>
            </a:pPr>
            <a:endParaRPr lang="en-US" sz="1200" dirty="0"/>
          </a:p>
          <a:p>
            <a:pPr marL="171450" lvl="0" indent="-171450">
              <a:lnSpc>
                <a:spcPct val="117999"/>
              </a:lnSpc>
              <a:buFont typeface="Arial" panose="020B0604020202020204" pitchFamily="34" charset="0"/>
              <a:buChar char="•"/>
              <a:defRPr sz="1800"/>
            </a:pPr>
            <a:r>
              <a:rPr lang="en-US" sz="1200" dirty="0"/>
              <a:t>We will Elevate your energy through exciting shows experiences. </a:t>
            </a:r>
          </a:p>
          <a:p>
            <a:pPr marL="171450" lvl="0" indent="-171450">
              <a:lnSpc>
                <a:spcPct val="117999"/>
              </a:lnSpc>
              <a:buFont typeface="Arial" panose="020B0604020202020204" pitchFamily="34" charset="0"/>
              <a:buChar char="•"/>
              <a:defRPr sz="1800"/>
            </a:pPr>
            <a:endParaRPr lang="en-US" sz="1200" dirty="0"/>
          </a:p>
          <a:p>
            <a:pPr marL="171450" lvl="0" indent="-171450">
              <a:lnSpc>
                <a:spcPct val="117999"/>
              </a:lnSpc>
              <a:buFont typeface="Arial" panose="020B0604020202020204" pitchFamily="34" charset="0"/>
              <a:buChar char="•"/>
              <a:defRPr sz="1800"/>
            </a:pPr>
            <a:r>
              <a:rPr lang="en-US" sz="1200" dirty="0"/>
              <a:t>The 2026 Jamboree will feature multiple opportunities for Scouts to come together to experience the Jamboree surrounded by a stadium full of friends celebrating Scouting.</a:t>
            </a:r>
          </a:p>
          <a:p>
            <a:pPr marL="171450" lvl="0" indent="-171450">
              <a:lnSpc>
                <a:spcPct val="117999"/>
              </a:lnSpc>
              <a:buFont typeface="Arial" panose="020B0604020202020204" pitchFamily="34" charset="0"/>
              <a:buChar char="•"/>
              <a:defRPr sz="1800"/>
            </a:pPr>
            <a:endParaRPr lang="en-US" sz="1200" dirty="0"/>
          </a:p>
          <a:p>
            <a:pPr marL="171450" lvl="0" indent="-171450">
              <a:lnSpc>
                <a:spcPct val="117999"/>
              </a:lnSpc>
              <a:buFont typeface="Arial" panose="020B0604020202020204" pitchFamily="34" charset="0"/>
              <a:buChar char="•"/>
              <a:defRPr sz="1800"/>
            </a:pPr>
            <a:r>
              <a:rPr lang="en-US" sz="1200" dirty="0"/>
              <a:t>Shows will consist of large Jamboree wide gatherings as well as smaller gatherings in each base camp on multiple nights. </a:t>
            </a:r>
          </a:p>
          <a:p>
            <a:pPr marL="171450" lvl="0" indent="-171450">
              <a:lnSpc>
                <a:spcPct val="117999"/>
              </a:lnSpc>
              <a:buFont typeface="Arial" panose="020B0604020202020204" pitchFamily="34" charset="0"/>
              <a:buChar char="•"/>
              <a:defRPr sz="1800"/>
            </a:pPr>
            <a:endParaRPr lang="en-US" sz="1200" dirty="0"/>
          </a:p>
          <a:p>
            <a:pPr marL="171450" lvl="0" indent="-171450">
              <a:lnSpc>
                <a:spcPct val="117999"/>
              </a:lnSpc>
              <a:buFont typeface="Arial" panose="020B0604020202020204" pitchFamily="34" charset="0"/>
              <a:buChar char="•"/>
              <a:defRPr sz="1800"/>
            </a:pPr>
            <a:r>
              <a:rPr lang="en-US" sz="1200" dirty="0"/>
              <a:t>Shows are our time to gather and celebrate that Scouting is bigger than ourselves, our unit, and even our council. </a:t>
            </a:r>
          </a:p>
        </p:txBody>
      </p:sp>
      <p:sp>
        <p:nvSpPr>
          <p:cNvPr id="4" name="Slide Number Placeholder 3"/>
          <p:cNvSpPr>
            <a:spLocks noGrp="1"/>
          </p:cNvSpPr>
          <p:nvPr>
            <p:ph type="sldNum" sz="quarter" idx="5"/>
          </p:nvPr>
        </p:nvSpPr>
        <p:spPr/>
        <p:txBody>
          <a:bodyPr/>
          <a:lstStyle/>
          <a:p>
            <a:fld id="{F135BCE8-B749-45C1-A314-CB6485DCB1CB}" type="slidenum">
              <a:rPr lang="en-US" smtClean="0"/>
              <a:t>6</a:t>
            </a:fld>
            <a:endParaRPr lang="en-US"/>
          </a:p>
        </p:txBody>
      </p:sp>
    </p:spTree>
    <p:extLst>
      <p:ext uri="{BB962C8B-B14F-4D97-AF65-F5344CB8AC3E}">
        <p14:creationId xmlns:p14="http://schemas.microsoft.com/office/powerpoint/2010/main" val="243057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lvl="0">
              <a:lnSpc>
                <a:spcPct val="117999"/>
              </a:lnSpc>
              <a:defRPr sz="1800"/>
            </a:pPr>
            <a:endParaRPr lang="en-US" sz="1200" dirty="0"/>
          </a:p>
          <a:p>
            <a:pPr marL="177800" lvl="0" indent="-177800">
              <a:lnSpc>
                <a:spcPct val="117999"/>
              </a:lnSpc>
              <a:buSzPct val="100000"/>
              <a:buChar char="•"/>
              <a:defRPr sz="1800"/>
            </a:pPr>
            <a:r>
              <a:rPr lang="en-US" sz="1200" dirty="0"/>
              <a:t>Elevate you network of friends through one of Scouting’s long-standing traditions of patch trading.</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All great Scouting events have patches and the Jamboree is no different. Bring some from your collection to trade and share or start a collection while you are there. Not into patches and trading? That is OK, just hang out in the patch trading areas and meet lots of new people. </a:t>
            </a:r>
          </a:p>
          <a:p>
            <a:pPr marL="177800" lvl="0" indent="-177800">
              <a:lnSpc>
                <a:spcPct val="117999"/>
              </a:lnSpc>
              <a:buSzPct val="100000"/>
              <a:buChar char="•"/>
              <a:defRPr sz="1800"/>
            </a:pPr>
            <a:endParaRPr lang="en-US" sz="1200" dirty="0"/>
          </a:p>
          <a:p>
            <a:pPr marL="177800" marR="0" lvl="0" indent="-177800" algn="l" defTabSz="914400" rtl="0" eaLnBrk="1" fontAlgn="auto" latinLnBrk="0" hangingPunct="1">
              <a:lnSpc>
                <a:spcPct val="117999"/>
              </a:lnSpc>
              <a:spcBef>
                <a:spcPts val="0"/>
              </a:spcBef>
              <a:spcAft>
                <a:spcPts val="0"/>
              </a:spcAft>
              <a:buClrTx/>
              <a:buSzPct val="100000"/>
              <a:buFontTx/>
              <a:buChar char="•"/>
              <a:tabLst/>
              <a:defRPr sz="1800"/>
            </a:pPr>
            <a:r>
              <a:rPr lang="en-US" sz="1200" dirty="0"/>
              <a:t>Patch trading brings lots of Scouts together in something we all know – Patches. Not sure what patches are “worth”? Don’t worry we will have folks around the patch trading area to answer your questions and help you navigate the fun of trading. (and they may even have a patch or two to give away if you chat with them)</a:t>
            </a:r>
          </a:p>
          <a:p>
            <a:pPr marL="177800" marR="0" lvl="0" indent="-177800" algn="l" defTabSz="914400" rtl="0" eaLnBrk="1" fontAlgn="auto" latinLnBrk="0" hangingPunct="1">
              <a:lnSpc>
                <a:spcPct val="117999"/>
              </a:lnSpc>
              <a:spcBef>
                <a:spcPts val="0"/>
              </a:spcBef>
              <a:spcAft>
                <a:spcPts val="0"/>
              </a:spcAft>
              <a:buClrTx/>
              <a:buSzPct val="100000"/>
              <a:buFontTx/>
              <a:buChar char="•"/>
              <a:tabLst/>
              <a:defRPr sz="1800"/>
            </a:pPr>
            <a:endParaRPr lang="en-US" sz="1200" dirty="0"/>
          </a:p>
          <a:p>
            <a:pPr marL="177800" lvl="0" indent="-177800">
              <a:lnSpc>
                <a:spcPct val="117999"/>
              </a:lnSpc>
              <a:buSzPct val="100000"/>
              <a:buChar char="•"/>
              <a:defRPr sz="1800"/>
            </a:pPr>
            <a:r>
              <a:rPr lang="en-US" sz="1200" dirty="0"/>
              <a:t>Patch trading</a:t>
            </a:r>
            <a:r>
              <a:rPr lang="en-US" sz="1200" dirty="0">
                <a:latin typeface="High Tower Text"/>
                <a:ea typeface="High Tower Text"/>
                <a:cs typeface="High Tower Text"/>
                <a:sym typeface="High Tower Text"/>
              </a:rPr>
              <a:t>—</a:t>
            </a:r>
            <a:r>
              <a:rPr lang="en-US" sz="1200" dirty="0"/>
              <a:t>It’s not just about scoring the coolest patches; it’s about meeting other Scouts from all over the United States and beyond.</a:t>
            </a:r>
          </a:p>
        </p:txBody>
      </p:sp>
      <p:sp>
        <p:nvSpPr>
          <p:cNvPr id="4" name="Slide Number Placeholder 3"/>
          <p:cNvSpPr>
            <a:spLocks noGrp="1"/>
          </p:cNvSpPr>
          <p:nvPr>
            <p:ph type="sldNum" sz="quarter" idx="5"/>
          </p:nvPr>
        </p:nvSpPr>
        <p:spPr/>
        <p:txBody>
          <a:bodyPr/>
          <a:lstStyle/>
          <a:p>
            <a:fld id="{F135BCE8-B749-45C1-A314-CB6485DCB1CB}" type="slidenum">
              <a:rPr lang="en-US" smtClean="0"/>
              <a:t>7</a:t>
            </a:fld>
            <a:endParaRPr lang="en-US"/>
          </a:p>
        </p:txBody>
      </p:sp>
    </p:spTree>
    <p:extLst>
      <p:ext uri="{BB962C8B-B14F-4D97-AF65-F5344CB8AC3E}">
        <p14:creationId xmlns:p14="http://schemas.microsoft.com/office/powerpoint/2010/main" val="180812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177800" lvl="0" indent="-177800">
              <a:lnSpc>
                <a:spcPct val="117999"/>
              </a:lnSpc>
              <a:buSzPct val="100000"/>
              <a:buChar char="•"/>
              <a:defRPr sz="1800"/>
            </a:pPr>
            <a:r>
              <a:rPr lang="en-US" sz="1200" dirty="0"/>
              <a:t>Elevate your adrenaline though some of the Jamboree adventure activities</a:t>
            </a:r>
          </a:p>
          <a:p>
            <a:pPr marL="177800" lvl="0" indent="-177800">
              <a:lnSpc>
                <a:spcPct val="117999"/>
              </a:lnSpc>
              <a:buSzPct val="100000"/>
              <a:buChar char="•"/>
              <a:defRPr sz="1800"/>
            </a:pPr>
            <a:endParaRPr lang="en-US" sz="1200" dirty="0"/>
          </a:p>
          <a:p>
            <a:pPr marL="177800" lvl="0" indent="-177800">
              <a:lnSpc>
                <a:spcPct val="117999"/>
              </a:lnSpc>
              <a:buSzPct val="100000"/>
              <a:buChar char="•"/>
              <a:defRPr sz="1800"/>
            </a:pPr>
            <a:r>
              <a:rPr lang="en-US" sz="1200" dirty="0"/>
              <a:t>Whether it is riding a skateboard for the first time or maybe mountain biking or BMX you will have a chance to bring some thrills to the Jamboree through the adventure activities. </a:t>
            </a:r>
          </a:p>
          <a:p>
            <a:pPr marL="177800" lvl="0" indent="-177800">
              <a:lnSpc>
                <a:spcPct val="117999"/>
              </a:lnSpc>
              <a:buSzPct val="100000"/>
              <a:buChar char="•"/>
              <a:defRPr sz="1800"/>
            </a:pPr>
            <a:endParaRPr lang="en-US" sz="1200" dirty="0"/>
          </a:p>
          <a:p>
            <a:pPr marL="228600" lvl="0" indent="-228600">
              <a:lnSpc>
                <a:spcPct val="117999"/>
              </a:lnSpc>
              <a:buSzPct val="100000"/>
              <a:buChar char="•"/>
              <a:defRPr sz="1800"/>
            </a:pPr>
            <a:r>
              <a:rPr lang="en-US" sz="1200" dirty="0"/>
              <a:t>Ziplines, climbing and shooting are always popular activities at the Jamboree. Be ready to try some new things or just improve at something you love. Adventure programs will keep your adrenaline up at the Jamboree. </a:t>
            </a:r>
          </a:p>
        </p:txBody>
      </p:sp>
      <p:sp>
        <p:nvSpPr>
          <p:cNvPr id="4" name="Slide Number Placeholder 3"/>
          <p:cNvSpPr>
            <a:spLocks noGrp="1"/>
          </p:cNvSpPr>
          <p:nvPr>
            <p:ph type="sldNum" sz="quarter" idx="5"/>
          </p:nvPr>
        </p:nvSpPr>
        <p:spPr/>
        <p:txBody>
          <a:bodyPr/>
          <a:lstStyle/>
          <a:p>
            <a:fld id="{F135BCE8-B749-45C1-A314-CB6485DCB1CB}" type="slidenum">
              <a:rPr lang="en-US" smtClean="0"/>
              <a:t>8</a:t>
            </a:fld>
            <a:endParaRPr lang="en-US"/>
          </a:p>
        </p:txBody>
      </p:sp>
    </p:spTree>
    <p:extLst>
      <p:ext uri="{BB962C8B-B14F-4D97-AF65-F5344CB8AC3E}">
        <p14:creationId xmlns:p14="http://schemas.microsoft.com/office/powerpoint/2010/main" val="214255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1988" y="1524000"/>
            <a:ext cx="7312025" cy="4114800"/>
          </a:xfrm>
        </p:spPr>
      </p:sp>
      <p:sp>
        <p:nvSpPr>
          <p:cNvPr id="3" name="Notes Placeholder 2"/>
          <p:cNvSpPr>
            <a:spLocks noGrp="1"/>
          </p:cNvSpPr>
          <p:nvPr>
            <p:ph type="body" idx="1"/>
          </p:nvPr>
        </p:nvSpPr>
        <p:spPr/>
        <p:txBody>
          <a:bodyPr/>
          <a:lstStyle/>
          <a:p>
            <a:pPr marL="177800" lvl="0" indent="-177800">
              <a:lnSpc>
                <a:spcPct val="117999"/>
              </a:lnSpc>
              <a:buSzPct val="100000"/>
              <a:buChar char="•"/>
              <a:defRPr sz="1800"/>
            </a:pPr>
            <a:r>
              <a:rPr lang="en-US" sz="1000" dirty="0"/>
              <a:t>Elevate your Scouting at the center of the Jamboree. </a:t>
            </a:r>
          </a:p>
          <a:p>
            <a:pPr marL="177800" lvl="0" indent="-177800">
              <a:lnSpc>
                <a:spcPct val="117999"/>
              </a:lnSpc>
              <a:buSzPct val="100000"/>
              <a:buChar char="•"/>
              <a:defRPr sz="1800"/>
            </a:pPr>
            <a:endParaRPr lang="en-US" sz="1000" dirty="0">
              <a:effectLst/>
              <a:latin typeface="Arial" panose="020B0604020202020204" pitchFamily="34" charset="0"/>
              <a:ea typeface="Arial" panose="020B0604020202020204" pitchFamily="34" charset="0"/>
            </a:endParaRPr>
          </a:p>
          <a:p>
            <a:pPr marL="177800" lvl="0" indent="-177800">
              <a:lnSpc>
                <a:spcPct val="117999"/>
              </a:lnSpc>
              <a:buSzPct val="100000"/>
              <a:buChar char="•"/>
              <a:defRPr sz="1800"/>
            </a:pPr>
            <a:r>
              <a:rPr lang="en-US" sz="1200" dirty="0">
                <a:effectLst/>
                <a:latin typeface="Arial" panose="020B0604020202020204" pitchFamily="34" charset="0"/>
                <a:ea typeface="Arial" panose="020B0604020202020204" pitchFamily="34" charset="0"/>
              </a:rPr>
              <a:t>From stadium shows to challenging games, outdoor skill-building experiences, perspective-changing programs, merit badge exploration, and “preview versions” of adventure activities at Action Point and Boulder Cove, Scouts and visitors will experience challenges across topics both familiar and new, finding hobbies and pursuits that bring them joy.</a:t>
            </a:r>
          </a:p>
          <a:p>
            <a:pPr marL="177800" lvl="0" indent="-177800">
              <a:lnSpc>
                <a:spcPct val="117999"/>
              </a:lnSpc>
              <a:buSzPct val="100000"/>
              <a:buChar char="•"/>
              <a:defRPr sz="1800"/>
            </a:pPr>
            <a:endParaRPr lang="en-US" sz="1200" dirty="0">
              <a:effectLst/>
              <a:latin typeface="Arial" panose="020B0604020202020204" pitchFamily="34" charset="0"/>
              <a:ea typeface="Arial" panose="020B0604020202020204" pitchFamily="34" charset="0"/>
            </a:endParaRPr>
          </a:p>
          <a:p>
            <a:pPr marL="177800" lvl="0" indent="-177800">
              <a:lnSpc>
                <a:spcPct val="117999"/>
              </a:lnSpc>
              <a:buSzPct val="100000"/>
              <a:buChar char="•"/>
              <a:defRPr sz="1800"/>
            </a:pPr>
            <a:r>
              <a:rPr lang="en-US" sz="1200" dirty="0">
                <a:effectLst/>
                <a:latin typeface="Arial" panose="020B0604020202020204" pitchFamily="34" charset="0"/>
                <a:ea typeface="Arial" panose="020B0604020202020204" pitchFamily="34" charset="0"/>
              </a:rPr>
              <a:t>Summit Center programs are offered by Scouting organizations, corporate and nonprofit partners, professional and hobby organizations, conservation groups, government agencies, the military, and educational groups — all experts in their field.</a:t>
            </a:r>
          </a:p>
          <a:p>
            <a:pPr marL="228600" lvl="0" indent="-228600">
              <a:lnSpc>
                <a:spcPct val="117999"/>
              </a:lnSpc>
              <a:buSzPct val="100000"/>
              <a:buChar char="•"/>
              <a:defRPr sz="1800"/>
            </a:pPr>
            <a:endParaRPr lang="en-US" sz="1000" dirty="0"/>
          </a:p>
          <a:p>
            <a:pPr marL="177800" lvl="0" indent="-177800">
              <a:lnSpc>
                <a:spcPct val="117999"/>
              </a:lnSpc>
              <a:buSzPct val="100000"/>
              <a:buChar char="•"/>
              <a:defRPr sz="1800"/>
            </a:pPr>
            <a:r>
              <a:rPr lang="en-US" sz="1000" dirty="0"/>
              <a:t>Here you can find the Jamboree trading post, the CONSOL Energy Bridge, the Sustainability Treehouse, and all the Scouting you can handle!</a:t>
            </a:r>
          </a:p>
          <a:p>
            <a:pPr marL="228600" lvl="0" indent="-228600">
              <a:lnSpc>
                <a:spcPct val="117999"/>
              </a:lnSpc>
              <a:buSzPct val="100000"/>
              <a:buChar char="•"/>
              <a:defRPr sz="1800"/>
            </a:pPr>
            <a:endParaRPr lang="en-US" sz="1000" dirty="0"/>
          </a:p>
          <a:p>
            <a:pPr marL="177800" lvl="0" indent="-177800">
              <a:lnSpc>
                <a:spcPct val="117999"/>
              </a:lnSpc>
              <a:buSzPct val="100000"/>
              <a:buChar char="•"/>
              <a:defRPr sz="1800"/>
            </a:pPr>
            <a:r>
              <a:rPr lang="en-US" sz="1000" dirty="0"/>
              <a:t>You can also walk along the John Gottschalk boardwalk along Goodrich Lake, check out Boulder Cove (climbing and rappelling), and visit the exhibitor areas around the Jamboree.</a:t>
            </a:r>
          </a:p>
          <a:p>
            <a:pPr marL="177800" lvl="0" indent="-177800">
              <a:lnSpc>
                <a:spcPct val="117999"/>
              </a:lnSpc>
              <a:buSzPct val="100000"/>
              <a:buChar char="•"/>
              <a:defRPr sz="1800"/>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177800" lvl="0" indent="-177800">
              <a:lnSpc>
                <a:spcPct val="117999"/>
              </a:lnSpc>
              <a:buSzPct val="100000"/>
              <a:buChar char="•"/>
              <a:defRPr sz="1800"/>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The Summit Center, including Action Point, is also where visitors will come to experience the Jamboree with participants. Here, they'll get a taste of what the Jamboree is all about. </a:t>
            </a:r>
          </a:p>
          <a:p>
            <a:endParaRPr lang="en-US" sz="1000" dirty="0"/>
          </a:p>
        </p:txBody>
      </p:sp>
      <p:sp>
        <p:nvSpPr>
          <p:cNvPr id="4" name="Slide Number Placeholder 3"/>
          <p:cNvSpPr>
            <a:spLocks noGrp="1"/>
          </p:cNvSpPr>
          <p:nvPr>
            <p:ph type="sldNum" sz="quarter" idx="5"/>
          </p:nvPr>
        </p:nvSpPr>
        <p:spPr/>
        <p:txBody>
          <a:bodyPr/>
          <a:lstStyle/>
          <a:p>
            <a:fld id="{F135BCE8-B749-45C1-A314-CB6485DCB1CB}" type="slidenum">
              <a:rPr lang="en-US" smtClean="0"/>
              <a:t>9</a:t>
            </a:fld>
            <a:endParaRPr lang="en-US"/>
          </a:p>
        </p:txBody>
      </p:sp>
    </p:spTree>
    <p:extLst>
      <p:ext uri="{BB962C8B-B14F-4D97-AF65-F5344CB8AC3E}">
        <p14:creationId xmlns:p14="http://schemas.microsoft.com/office/powerpoint/2010/main" val="172599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89553" y="10348131"/>
            <a:ext cx="11381462" cy="769441"/>
          </a:xfrm>
          <a:prstGeom prst="rect">
            <a:avLst/>
          </a:prstGeom>
        </p:spPr>
        <p:txBody>
          <a:bodyPr wrap="square" lIns="0" tIns="0" rIns="0" bIns="0">
            <a:spAutoFit/>
          </a:bodyPr>
          <a:lstStyle>
            <a:lvl1pPr>
              <a:defRPr sz="50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3251121" y="6827520"/>
            <a:ext cx="1517189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1083707" y="2804160"/>
            <a:ext cx="942825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1162181" y="2804160"/>
            <a:ext cx="942825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9552" y="10576731"/>
            <a:ext cx="16707712" cy="787400"/>
          </a:xfrm>
          <a:prstGeom prst="rect">
            <a:avLst/>
          </a:prstGeom>
        </p:spPr>
        <p:txBody>
          <a:bodyPr wrap="square" lIns="0" tIns="0" rIns="0" bIns="0">
            <a:spAutoFit/>
          </a:bodyPr>
          <a:lstStyle>
            <a:lvl1pPr>
              <a:defRPr sz="50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1083707" y="2804160"/>
            <a:ext cx="1950672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369207" y="11338560"/>
            <a:ext cx="693572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83707" y="11338560"/>
            <a:ext cx="498505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8/27/24</a:t>
            </a:fld>
            <a:endParaRPr lang="en-US"/>
          </a:p>
        </p:txBody>
      </p:sp>
      <p:sp>
        <p:nvSpPr>
          <p:cNvPr id="6" name="Holder 6"/>
          <p:cNvSpPr>
            <a:spLocks noGrp="1"/>
          </p:cNvSpPr>
          <p:nvPr>
            <p:ph type="sldNum" sz="quarter" idx="7"/>
          </p:nvPr>
        </p:nvSpPr>
        <p:spPr>
          <a:xfrm>
            <a:off x="15605379" y="11338560"/>
            <a:ext cx="498505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25038"/>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495" y="561287"/>
            <a:ext cx="4495800" cy="5200211"/>
          </a:xfrm>
          <a:prstGeom prst="rect">
            <a:avLst/>
          </a:prstGeom>
        </p:spPr>
      </p:pic>
      <p:pic>
        <p:nvPicPr>
          <p:cNvPr id="24" name="Picture 23" descr="A group of people posing for a photo&#10;&#10;Description automatically generated">
            <a:extLst>
              <a:ext uri="{FF2B5EF4-FFF2-40B4-BE49-F238E27FC236}">
                <a16:creationId xmlns:a16="http://schemas.microsoft.com/office/drawing/2014/main" id="{700CEAE4-2340-48F4-EC7F-378F8E03773A}"/>
              </a:ext>
            </a:extLst>
          </p:cNvPr>
          <p:cNvPicPr>
            <a:picLocks noChangeAspect="1"/>
          </p:cNvPicPr>
          <p:nvPr/>
        </p:nvPicPr>
        <p:blipFill>
          <a:blip r:embed="rId5">
            <a:extLst>
              <a:ext uri="{28A0092B-C50C-407E-A947-70E740481C1C}">
                <a14:useLocalDpi xmlns:a14="http://schemas.microsoft.com/office/drawing/2010/main" val="0"/>
              </a:ext>
            </a:extLst>
          </a:blip>
          <a:srcRect l="12249" r="10737"/>
          <a:stretch/>
        </p:blipFill>
        <p:spPr>
          <a:xfrm>
            <a:off x="7560469" y="-10888"/>
            <a:ext cx="14171638" cy="12242076"/>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2E1A20F7-614F-66C8-BDAC-DAB74C9BD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69" y="5841426"/>
            <a:ext cx="6873711" cy="57892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14" name="Picture 13" descr="Two women on a paddle board&#10;&#10;Description automatically generated">
            <a:extLst>
              <a:ext uri="{FF2B5EF4-FFF2-40B4-BE49-F238E27FC236}">
                <a16:creationId xmlns:a16="http://schemas.microsoft.com/office/drawing/2014/main" id="{B91FCECB-7E36-64DE-755C-3A3572850DAD}"/>
              </a:ext>
            </a:extLst>
          </p:cNvPr>
          <p:cNvPicPr>
            <a:picLocks noChangeAspect="1"/>
          </p:cNvPicPr>
          <p:nvPr/>
        </p:nvPicPr>
        <p:blipFill>
          <a:blip r:embed="rId5">
            <a:extLst>
              <a:ext uri="{28A0092B-C50C-407E-A947-70E740481C1C}">
                <a14:useLocalDpi xmlns:a14="http://schemas.microsoft.com/office/drawing/2010/main" val="0"/>
              </a:ext>
            </a:extLst>
          </a:blip>
          <a:srcRect l="14290" r="20891"/>
          <a:stretch/>
        </p:blipFill>
        <p:spPr>
          <a:xfrm>
            <a:off x="7524077" y="5098"/>
            <a:ext cx="14186453" cy="12311111"/>
          </a:xfrm>
          <a:prstGeom prst="rect">
            <a:avLst/>
          </a:prstGeom>
        </p:spPr>
      </p:pic>
      <p:pic>
        <p:nvPicPr>
          <p:cNvPr id="3" name="Picture 2" descr="White text on a black background&#10;&#10;Description automatically generated">
            <a:extLst>
              <a:ext uri="{FF2B5EF4-FFF2-40B4-BE49-F238E27FC236}">
                <a16:creationId xmlns:a16="http://schemas.microsoft.com/office/drawing/2014/main" id="{6E0FA2DA-6784-D562-9689-A532616BD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43" y="9265049"/>
            <a:ext cx="6985000" cy="3505200"/>
          </a:xfrm>
          <a:prstGeom prst="rect">
            <a:avLst/>
          </a:prstGeom>
        </p:spPr>
      </p:pic>
    </p:spTree>
    <p:extLst>
      <p:ext uri="{BB962C8B-B14F-4D97-AF65-F5344CB8AC3E}">
        <p14:creationId xmlns:p14="http://schemas.microsoft.com/office/powerpoint/2010/main" val="317029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9" name="Picture 8" descr="A group of people welding&#10;&#10;Description automatically generated">
            <a:extLst>
              <a:ext uri="{FF2B5EF4-FFF2-40B4-BE49-F238E27FC236}">
                <a16:creationId xmlns:a16="http://schemas.microsoft.com/office/drawing/2014/main" id="{4973D1E9-A59C-3254-1B94-C9780FE428CD}"/>
              </a:ext>
            </a:extLst>
          </p:cNvPr>
          <p:cNvPicPr>
            <a:picLocks noChangeAspect="1"/>
          </p:cNvPicPr>
          <p:nvPr/>
        </p:nvPicPr>
        <p:blipFill>
          <a:blip r:embed="rId5">
            <a:extLst>
              <a:ext uri="{28A0092B-C50C-407E-A947-70E740481C1C}">
                <a14:useLocalDpi xmlns:a14="http://schemas.microsoft.com/office/drawing/2010/main" val="0"/>
              </a:ext>
            </a:extLst>
          </a:blip>
          <a:srcRect l="6020" t="2848" r="6556" b="2848"/>
          <a:stretch/>
        </p:blipFill>
        <p:spPr>
          <a:xfrm>
            <a:off x="7560469" y="-25039"/>
            <a:ext cx="14229408" cy="12279144"/>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78449817-BC21-1C55-A3F6-E9976278D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81" y="9171264"/>
            <a:ext cx="6985000" cy="3505200"/>
          </a:xfrm>
          <a:prstGeom prst="rect">
            <a:avLst/>
          </a:prstGeom>
        </p:spPr>
      </p:pic>
    </p:spTree>
    <p:extLst>
      <p:ext uri="{BB962C8B-B14F-4D97-AF65-F5344CB8AC3E}">
        <p14:creationId xmlns:p14="http://schemas.microsoft.com/office/powerpoint/2010/main" val="118109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10" name="Picture 9" descr="A couple of women standing in a tent&#10;&#10;Description automatically generated">
            <a:extLst>
              <a:ext uri="{FF2B5EF4-FFF2-40B4-BE49-F238E27FC236}">
                <a16:creationId xmlns:a16="http://schemas.microsoft.com/office/drawing/2014/main" id="{590A07FC-59DA-B73E-27B1-3E1710A4B0AF}"/>
              </a:ext>
            </a:extLst>
          </p:cNvPr>
          <p:cNvPicPr>
            <a:picLocks noChangeAspect="1"/>
          </p:cNvPicPr>
          <p:nvPr/>
        </p:nvPicPr>
        <p:blipFill>
          <a:blip r:embed="rId5">
            <a:extLst>
              <a:ext uri="{28A0092B-C50C-407E-A947-70E740481C1C}">
                <a14:useLocalDpi xmlns:a14="http://schemas.microsoft.com/office/drawing/2010/main" val="0"/>
              </a:ext>
            </a:extLst>
          </a:blip>
          <a:srcRect l="23069"/>
          <a:stretch/>
        </p:blipFill>
        <p:spPr>
          <a:xfrm>
            <a:off x="7543271" y="-2"/>
            <a:ext cx="14186452" cy="1226798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5602456E-7F67-4610-7698-D3790DE71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60" y="9332708"/>
            <a:ext cx="6985000" cy="3505200"/>
          </a:xfrm>
          <a:prstGeom prst="rect">
            <a:avLst/>
          </a:prstGeom>
        </p:spPr>
      </p:pic>
    </p:spTree>
    <p:extLst>
      <p:ext uri="{BB962C8B-B14F-4D97-AF65-F5344CB8AC3E}">
        <p14:creationId xmlns:p14="http://schemas.microsoft.com/office/powerpoint/2010/main" val="3290372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6" name="object 3">
            <a:extLst>
              <a:ext uri="{FF2B5EF4-FFF2-40B4-BE49-F238E27FC236}">
                <a16:creationId xmlns:a16="http://schemas.microsoft.com/office/drawing/2014/main" id="{1CEBD951-4C82-C468-6BAD-D5A133E2501D}"/>
              </a:ext>
            </a:extLst>
          </p:cNvPr>
          <p:cNvPicPr/>
          <p:nvPr/>
        </p:nvPicPr>
        <p:blipFill>
          <a:blip r:embed="rId5" cstate="print"/>
          <a:srcRect t="4053"/>
          <a:stretch/>
        </p:blipFill>
        <p:spPr>
          <a:xfrm>
            <a:off x="7560468" y="5366189"/>
            <a:ext cx="14113669" cy="6814925"/>
          </a:xfrm>
          <a:prstGeom prst="rect">
            <a:avLst/>
          </a:prstGeom>
        </p:spPr>
      </p:pic>
      <p:pic>
        <p:nvPicPr>
          <p:cNvPr id="3" name="Picture 2" descr="A group of people laughing&#10;&#10;Description automatically generated">
            <a:extLst>
              <a:ext uri="{FF2B5EF4-FFF2-40B4-BE49-F238E27FC236}">
                <a16:creationId xmlns:a16="http://schemas.microsoft.com/office/drawing/2014/main" id="{D4F69441-E892-AA27-E834-4067CC67CBAF}"/>
              </a:ext>
            </a:extLst>
          </p:cNvPr>
          <p:cNvPicPr>
            <a:picLocks noChangeAspect="1"/>
          </p:cNvPicPr>
          <p:nvPr/>
        </p:nvPicPr>
        <p:blipFill>
          <a:blip r:embed="rId6">
            <a:extLst>
              <a:ext uri="{28A0092B-C50C-407E-A947-70E740481C1C}">
                <a14:useLocalDpi xmlns:a14="http://schemas.microsoft.com/office/drawing/2010/main" val="0"/>
              </a:ext>
            </a:extLst>
          </a:blip>
          <a:srcRect t="15705" b="14618"/>
          <a:stretch/>
        </p:blipFill>
        <p:spPr>
          <a:xfrm>
            <a:off x="7560469" y="10886"/>
            <a:ext cx="14113669" cy="5611536"/>
          </a:xfrm>
          <a:prstGeom prst="rect">
            <a:avLst/>
          </a:prstGeom>
        </p:spPr>
      </p:pic>
      <p:cxnSp>
        <p:nvCxnSpPr>
          <p:cNvPr id="9" name="Straight Connector 8">
            <a:extLst>
              <a:ext uri="{FF2B5EF4-FFF2-40B4-BE49-F238E27FC236}">
                <a16:creationId xmlns:a16="http://schemas.microsoft.com/office/drawing/2014/main" id="{A4F0CB7D-6C69-BD32-C964-955063167FF2}"/>
              </a:ext>
            </a:extLst>
          </p:cNvPr>
          <p:cNvCxnSpPr>
            <a:cxnSpLocks/>
          </p:cNvCxnSpPr>
          <p:nvPr/>
        </p:nvCxnSpPr>
        <p:spPr>
          <a:xfrm>
            <a:off x="7560468" y="5622422"/>
            <a:ext cx="14317398" cy="0"/>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white text&#10;&#10;Description automatically generated">
            <a:extLst>
              <a:ext uri="{FF2B5EF4-FFF2-40B4-BE49-F238E27FC236}">
                <a16:creationId xmlns:a16="http://schemas.microsoft.com/office/drawing/2014/main" id="{23BB1F82-60BD-864F-4FED-F150405595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84" y="8363780"/>
            <a:ext cx="6642100" cy="3505200"/>
          </a:xfrm>
          <a:prstGeom prst="rect">
            <a:avLst/>
          </a:prstGeom>
        </p:spPr>
      </p:pic>
    </p:spTree>
    <p:extLst>
      <p:ext uri="{BB962C8B-B14F-4D97-AF65-F5344CB8AC3E}">
        <p14:creationId xmlns:p14="http://schemas.microsoft.com/office/powerpoint/2010/main" val="425132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7" name="object 4">
            <a:extLst>
              <a:ext uri="{FF2B5EF4-FFF2-40B4-BE49-F238E27FC236}">
                <a16:creationId xmlns:a16="http://schemas.microsoft.com/office/drawing/2014/main" id="{262ADD27-68B7-3DC4-2B0C-4E30B2979E17}"/>
              </a:ext>
            </a:extLst>
          </p:cNvPr>
          <p:cNvPicPr/>
          <p:nvPr/>
        </p:nvPicPr>
        <p:blipFill>
          <a:blip r:embed="rId5" cstate="print"/>
          <a:srcRect l="18870" r="9063"/>
          <a:stretch/>
        </p:blipFill>
        <p:spPr>
          <a:xfrm>
            <a:off x="7560468" y="-25039"/>
            <a:ext cx="14113670" cy="12242076"/>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FE93A637-1802-2A62-D41A-15D34A214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43" y="8363780"/>
            <a:ext cx="6985000" cy="3505200"/>
          </a:xfrm>
          <a:prstGeom prst="rect">
            <a:avLst/>
          </a:prstGeom>
        </p:spPr>
      </p:pic>
    </p:spTree>
    <p:extLst>
      <p:ext uri="{BB962C8B-B14F-4D97-AF65-F5344CB8AC3E}">
        <p14:creationId xmlns:p14="http://schemas.microsoft.com/office/powerpoint/2010/main" val="265626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rcRect t="15938" b="9060"/>
          <a:stretch/>
        </p:blipFill>
        <p:spPr>
          <a:xfrm>
            <a:off x="0" y="0"/>
            <a:ext cx="21674138" cy="12192000"/>
          </a:xfrm>
          <a:prstGeom prst="rect">
            <a:avLst/>
          </a:prstGeom>
          <a:gradFill>
            <a:gsLst>
              <a:gs pos="0">
                <a:schemeClr val="accent1">
                  <a:lumMod val="5000"/>
                  <a:lumOff val="95000"/>
                  <a:alpha val="0"/>
                </a:schemeClr>
              </a:gs>
              <a:gs pos="78000">
                <a:schemeClr val="tx1">
                  <a:lumMod val="0"/>
                  <a:alpha val="45000"/>
                </a:schemeClr>
              </a:gs>
            </a:gsLst>
            <a:lin ang="5400000" scaled="1"/>
          </a:gradFill>
        </p:spPr>
      </p:pic>
      <p:pic>
        <p:nvPicPr>
          <p:cNvPr id="6" name="object 6"/>
          <p:cNvPicPr/>
          <p:nvPr/>
        </p:nvPicPr>
        <p:blipFill>
          <a:blip r:embed="rId4" cstate="print"/>
          <a:stretch>
            <a:fillRect/>
          </a:stretch>
        </p:blipFill>
        <p:spPr>
          <a:xfrm>
            <a:off x="8493335" y="1638301"/>
            <a:ext cx="4687463" cy="5410199"/>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8C89C567-470F-6336-3F61-AC9C9ADAA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62" y="7829549"/>
            <a:ext cx="21131407" cy="2724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495" y="561287"/>
            <a:ext cx="4495800" cy="5200211"/>
          </a:xfrm>
          <a:prstGeom prst="rect">
            <a:avLst/>
          </a:prstGeom>
        </p:spPr>
      </p:pic>
      <p:pic>
        <p:nvPicPr>
          <p:cNvPr id="5" name="Picture 4" descr="A river running through a forest&#10;&#10;Description automatically generated">
            <a:extLst>
              <a:ext uri="{FF2B5EF4-FFF2-40B4-BE49-F238E27FC236}">
                <a16:creationId xmlns:a16="http://schemas.microsoft.com/office/drawing/2014/main" id="{09FC18E6-5DF7-9952-BD17-E04E5CB12296}"/>
              </a:ext>
            </a:extLst>
          </p:cNvPr>
          <p:cNvPicPr>
            <a:picLocks noChangeAspect="1"/>
          </p:cNvPicPr>
          <p:nvPr/>
        </p:nvPicPr>
        <p:blipFill>
          <a:blip r:embed="rId5">
            <a:extLst>
              <a:ext uri="{28A0092B-C50C-407E-A947-70E740481C1C}">
                <a14:useLocalDpi xmlns:a14="http://schemas.microsoft.com/office/drawing/2010/main" val="0"/>
              </a:ext>
            </a:extLst>
          </a:blip>
          <a:srcRect l="9013" r="12519"/>
          <a:stretch/>
        </p:blipFill>
        <p:spPr>
          <a:xfrm>
            <a:off x="7560469" y="28303"/>
            <a:ext cx="14113669" cy="12192000"/>
          </a:xfrm>
          <a:prstGeom prst="rect">
            <a:avLst/>
          </a:prstGeom>
        </p:spPr>
      </p:pic>
      <p:pic>
        <p:nvPicPr>
          <p:cNvPr id="7" name="Picture 6" descr="A white bear with claws and text&#10;&#10;Description automatically generated">
            <a:extLst>
              <a:ext uri="{FF2B5EF4-FFF2-40B4-BE49-F238E27FC236}">
                <a16:creationId xmlns:a16="http://schemas.microsoft.com/office/drawing/2014/main" id="{BAF4D645-6004-6343-D697-895566F36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3669" y="561287"/>
            <a:ext cx="3238500" cy="3175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DEAC885D-2967-7849-0106-D07322BFB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69" y="5841426"/>
            <a:ext cx="6873711" cy="5789287"/>
          </a:xfrm>
          <a:prstGeom prst="rect">
            <a:avLst/>
          </a:prstGeom>
        </p:spPr>
      </p:pic>
    </p:spTree>
    <p:extLst>
      <p:ext uri="{BB962C8B-B14F-4D97-AF65-F5344CB8AC3E}">
        <p14:creationId xmlns:p14="http://schemas.microsoft.com/office/powerpoint/2010/main" val="23259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black and brown topographic map&#10;&#10;Description automatically generated">
            <a:extLst>
              <a:ext uri="{FF2B5EF4-FFF2-40B4-BE49-F238E27FC236}">
                <a16:creationId xmlns:a16="http://schemas.microsoft.com/office/drawing/2014/main" id="{E4CB1970-713B-EE51-8ACC-D8125C7A86B1}"/>
              </a:ext>
            </a:extLst>
          </p:cNvPr>
          <p:cNvPicPr>
            <a:picLocks noChangeAspect="1"/>
          </p:cNvPicPr>
          <p:nvPr/>
        </p:nvPicPr>
        <p:blipFill>
          <a:blip r:embed="rId3">
            <a:extLst>
              <a:ext uri="{28A0092B-C50C-407E-A947-70E740481C1C}">
                <a14:useLocalDpi xmlns:a14="http://schemas.microsoft.com/office/drawing/2010/main" val="0"/>
              </a:ext>
            </a:extLst>
          </a:blip>
          <a:srcRect l="1521" r="14381" b="40637"/>
          <a:stretch/>
        </p:blipFill>
        <p:spPr>
          <a:xfrm>
            <a:off x="0" y="-50075"/>
            <a:ext cx="21674138" cy="8889275"/>
          </a:xfrm>
          <a:prstGeom prst="rect">
            <a:avLst/>
          </a:prstGeom>
        </p:spPr>
      </p:pic>
      <p:sp>
        <p:nvSpPr>
          <p:cNvPr id="12" name="Rectangle 11">
            <a:extLst>
              <a:ext uri="{FF2B5EF4-FFF2-40B4-BE49-F238E27FC236}">
                <a16:creationId xmlns:a16="http://schemas.microsoft.com/office/drawing/2014/main" id="{AAE08AFA-88B6-3773-4674-E13D03D167B4}"/>
              </a:ext>
            </a:extLst>
          </p:cNvPr>
          <p:cNvSpPr/>
          <p:nvPr/>
        </p:nvSpPr>
        <p:spPr>
          <a:xfrm>
            <a:off x="92869" y="0"/>
            <a:ext cx="21581269" cy="12146527"/>
          </a:xfrm>
          <a:prstGeom prst="rect">
            <a:avLst/>
          </a:prstGeom>
          <a:solidFill>
            <a:schemeClr val="bg1">
              <a:alpha val="625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andscape&#10;&#10;Description automatically generated">
            <a:extLst>
              <a:ext uri="{FF2B5EF4-FFF2-40B4-BE49-F238E27FC236}">
                <a16:creationId xmlns:a16="http://schemas.microsoft.com/office/drawing/2014/main" id="{C6D6D6F4-0D93-6B6A-B201-8ED0A4DE73BD}"/>
              </a:ext>
            </a:extLst>
          </p:cNvPr>
          <p:cNvPicPr>
            <a:picLocks noChangeAspect="1"/>
          </p:cNvPicPr>
          <p:nvPr/>
        </p:nvPicPr>
        <p:blipFill>
          <a:blip r:embed="rId4">
            <a:extLst>
              <a:ext uri="{28A0092B-C50C-407E-A947-70E740481C1C}">
                <a14:useLocalDpi xmlns:a14="http://schemas.microsoft.com/office/drawing/2010/main" val="0"/>
              </a:ext>
            </a:extLst>
          </a:blip>
          <a:srcRect l="23835" r="34009" b="29438"/>
          <a:stretch/>
        </p:blipFill>
        <p:spPr>
          <a:xfrm>
            <a:off x="245269" y="3048001"/>
            <a:ext cx="21428869" cy="9220200"/>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318" y="762000"/>
            <a:ext cx="7339031" cy="8488926"/>
          </a:xfrm>
          <a:prstGeom prst="rect">
            <a:avLst/>
          </a:prstGeom>
        </p:spPr>
      </p:pic>
      <p:sp>
        <p:nvSpPr>
          <p:cNvPr id="6" name="Rectangle 5">
            <a:extLst>
              <a:ext uri="{FF2B5EF4-FFF2-40B4-BE49-F238E27FC236}">
                <a16:creationId xmlns:a16="http://schemas.microsoft.com/office/drawing/2014/main" id="{A5B685FB-3014-EEDC-6082-5787F27535FC}"/>
              </a:ext>
            </a:extLst>
          </p:cNvPr>
          <p:cNvSpPr/>
          <p:nvPr/>
        </p:nvSpPr>
        <p:spPr>
          <a:xfrm>
            <a:off x="152400" y="152400"/>
            <a:ext cx="21428869" cy="11887200"/>
          </a:xfrm>
          <a:prstGeom prst="rect">
            <a:avLst/>
          </a:prstGeom>
          <a:noFill/>
          <a:ln w="330200">
            <a:solidFill>
              <a:srgbClr val="ED1B23"/>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DD0F28-1868-8D73-C8D5-C5C764BEF818}"/>
              </a:ext>
            </a:extLst>
          </p:cNvPr>
          <p:cNvSpPr/>
          <p:nvPr/>
        </p:nvSpPr>
        <p:spPr>
          <a:xfrm>
            <a:off x="152400" y="152400"/>
            <a:ext cx="21428869" cy="11887200"/>
          </a:xfrm>
          <a:prstGeom prst="rect">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803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3300660" y="8196646"/>
            <a:ext cx="6560184" cy="3535679"/>
          </a:xfrm>
          <a:prstGeom prst="rect">
            <a:avLst/>
          </a:prstGeom>
        </p:spPr>
        <p:txBody>
          <a:bodyPr vert="horz" wrap="square" lIns="0" tIns="68580" rIns="0" bIns="0" rtlCol="0">
            <a:spAutoFit/>
          </a:bodyPr>
          <a:lstStyle/>
          <a:p>
            <a:pPr marL="12700">
              <a:spcBef>
                <a:spcPts val="540"/>
              </a:spcBef>
            </a:pPr>
            <a:r>
              <a:rPr sz="6000" b="1" spc="520" dirty="0">
                <a:solidFill>
                  <a:srgbClr val="FFFFFF"/>
                </a:solidFill>
                <a:latin typeface="Trebuchet MS"/>
                <a:cs typeface="Trebuchet MS"/>
              </a:rPr>
              <a:t>THE</a:t>
            </a:r>
            <a:r>
              <a:rPr sz="6000" b="1" spc="-480" dirty="0">
                <a:solidFill>
                  <a:srgbClr val="FFFFFF"/>
                </a:solidFill>
                <a:latin typeface="Trebuchet MS"/>
                <a:cs typeface="Trebuchet MS"/>
              </a:rPr>
              <a:t> </a:t>
            </a:r>
            <a:r>
              <a:rPr sz="6000" b="1" spc="509" dirty="0">
                <a:solidFill>
                  <a:srgbClr val="FFFFFF"/>
                </a:solidFill>
                <a:latin typeface="Trebuchet MS"/>
                <a:cs typeface="Trebuchet MS"/>
              </a:rPr>
              <a:t>BEST</a:t>
            </a:r>
            <a:r>
              <a:rPr sz="6000" b="1" spc="-655" dirty="0">
                <a:solidFill>
                  <a:srgbClr val="FFFFFF"/>
                </a:solidFill>
                <a:latin typeface="Trebuchet MS"/>
                <a:cs typeface="Trebuchet MS"/>
              </a:rPr>
              <a:t> </a:t>
            </a:r>
            <a:r>
              <a:rPr sz="6000" b="1" spc="475" dirty="0">
                <a:solidFill>
                  <a:srgbClr val="FFFFFF"/>
                </a:solidFill>
                <a:latin typeface="Trebuchet MS"/>
                <a:cs typeface="Trebuchet MS"/>
              </a:rPr>
              <a:t>OF</a:t>
            </a:r>
            <a:endParaRPr sz="6000">
              <a:latin typeface="Trebuchet MS"/>
              <a:cs typeface="Trebuchet MS"/>
            </a:endParaRPr>
          </a:p>
          <a:p>
            <a:pPr marL="29209">
              <a:spcBef>
                <a:spcPts val="660"/>
              </a:spcBef>
            </a:pPr>
            <a:r>
              <a:rPr sz="9000" b="1" spc="1060" dirty="0">
                <a:solidFill>
                  <a:srgbClr val="FFFFFF"/>
                </a:solidFill>
                <a:latin typeface="Trebuchet MS"/>
                <a:cs typeface="Trebuchet MS"/>
              </a:rPr>
              <a:t>SCOUTING</a:t>
            </a:r>
            <a:endParaRPr sz="9000">
              <a:latin typeface="Trebuchet MS"/>
              <a:cs typeface="Trebuchet MS"/>
            </a:endParaRPr>
          </a:p>
          <a:p>
            <a:pPr marL="12700">
              <a:spcBef>
                <a:spcPts val="1335"/>
              </a:spcBef>
            </a:pPr>
            <a:r>
              <a:rPr sz="6000" b="1" spc="650" dirty="0">
                <a:solidFill>
                  <a:srgbClr val="FFFFFF"/>
                </a:solidFill>
                <a:latin typeface="Trebuchet MS"/>
                <a:cs typeface="Trebuchet MS"/>
              </a:rPr>
              <a:t>IN</a:t>
            </a:r>
            <a:r>
              <a:rPr sz="6000" b="1" spc="-495" dirty="0">
                <a:solidFill>
                  <a:srgbClr val="FFFFFF"/>
                </a:solidFill>
                <a:latin typeface="Trebuchet MS"/>
                <a:cs typeface="Trebuchet MS"/>
              </a:rPr>
              <a:t> </a:t>
            </a:r>
            <a:r>
              <a:rPr sz="6000" b="1" spc="695" dirty="0">
                <a:solidFill>
                  <a:srgbClr val="FFFFFF"/>
                </a:solidFill>
                <a:latin typeface="Trebuchet MS"/>
                <a:cs typeface="Trebuchet MS"/>
              </a:rPr>
              <a:t>ONE</a:t>
            </a:r>
            <a:r>
              <a:rPr sz="6000" b="1" spc="-480" dirty="0">
                <a:solidFill>
                  <a:srgbClr val="FFFFFF"/>
                </a:solidFill>
                <a:latin typeface="Trebuchet MS"/>
                <a:cs typeface="Trebuchet MS"/>
              </a:rPr>
              <a:t> </a:t>
            </a:r>
            <a:r>
              <a:rPr sz="6000" b="1" spc="475" dirty="0">
                <a:solidFill>
                  <a:srgbClr val="FFFFFF"/>
                </a:solidFill>
                <a:latin typeface="Trebuchet MS"/>
                <a:cs typeface="Trebuchet MS"/>
              </a:rPr>
              <a:t>PLACE</a:t>
            </a:r>
            <a:endParaRPr sz="6000">
              <a:latin typeface="Trebuchet MS"/>
              <a:cs typeface="Trebuchet MS"/>
            </a:endParaRPr>
          </a:p>
        </p:txBody>
      </p:sp>
      <p:pic>
        <p:nvPicPr>
          <p:cNvPr id="8" name="Picture 7" descr="A large crowd of people outside&#10;&#10;Description automatically generated">
            <a:extLst>
              <a:ext uri="{FF2B5EF4-FFF2-40B4-BE49-F238E27FC236}">
                <a16:creationId xmlns:a16="http://schemas.microsoft.com/office/drawing/2014/main" id="{0BF5955F-6A1C-1893-D64D-64627D42B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1674138" cy="12193103"/>
          </a:xfrm>
          <a:prstGeom prst="rect">
            <a:avLst/>
          </a:prstGeom>
        </p:spPr>
      </p:pic>
      <p:pic>
        <p:nvPicPr>
          <p:cNvPr id="3" name="Picture 2">
            <a:extLst>
              <a:ext uri="{FF2B5EF4-FFF2-40B4-BE49-F238E27FC236}">
                <a16:creationId xmlns:a16="http://schemas.microsoft.com/office/drawing/2014/main" id="{0992FCDE-168C-E292-2A58-B2B48C338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34" y="1918971"/>
            <a:ext cx="20475936" cy="15062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2" name="object 2">
            <a:extLst>
              <a:ext uri="{FF2B5EF4-FFF2-40B4-BE49-F238E27FC236}">
                <a16:creationId xmlns:a16="http://schemas.microsoft.com/office/drawing/2014/main" id="{A52F6F4C-72C0-2C82-6C11-41BD76EFDD4C}"/>
              </a:ext>
            </a:extLst>
          </p:cNvPr>
          <p:cNvPicPr/>
          <p:nvPr/>
        </p:nvPicPr>
        <p:blipFill>
          <a:blip r:embed="rId5" cstate="print"/>
          <a:srcRect l="17540" r="12551"/>
          <a:stretch/>
        </p:blipFill>
        <p:spPr>
          <a:xfrm>
            <a:off x="7560469" y="6626"/>
            <a:ext cx="14113670" cy="12192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4A0BF856-59B9-7416-98D1-D98FD5235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43" y="8363780"/>
            <a:ext cx="6985000" cy="3505200"/>
          </a:xfrm>
          <a:prstGeom prst="rect">
            <a:avLst/>
          </a:prstGeom>
        </p:spPr>
      </p:pic>
    </p:spTree>
    <p:extLst>
      <p:ext uri="{BB962C8B-B14F-4D97-AF65-F5344CB8AC3E}">
        <p14:creationId xmlns:p14="http://schemas.microsoft.com/office/powerpoint/2010/main" val="304052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7" name="Picture 6" descr="A group of people with their hands up&#10;&#10;Description automatically generated">
            <a:extLst>
              <a:ext uri="{FF2B5EF4-FFF2-40B4-BE49-F238E27FC236}">
                <a16:creationId xmlns:a16="http://schemas.microsoft.com/office/drawing/2014/main" id="{285BF43B-94CB-E892-6CFD-18B449F5F750}"/>
              </a:ext>
            </a:extLst>
          </p:cNvPr>
          <p:cNvPicPr>
            <a:picLocks noChangeAspect="1"/>
          </p:cNvPicPr>
          <p:nvPr/>
        </p:nvPicPr>
        <p:blipFill>
          <a:blip r:embed="rId5">
            <a:extLst>
              <a:ext uri="{28A0092B-C50C-407E-A947-70E740481C1C}">
                <a14:useLocalDpi xmlns:a14="http://schemas.microsoft.com/office/drawing/2010/main" val="0"/>
              </a:ext>
            </a:extLst>
          </a:blip>
          <a:srcRect t="16770" r="46137"/>
          <a:stretch/>
        </p:blipFill>
        <p:spPr>
          <a:xfrm>
            <a:off x="7487686" y="-50076"/>
            <a:ext cx="14203121" cy="12267475"/>
          </a:xfrm>
          <a:prstGeom prst="rect">
            <a:avLst/>
          </a:prstGeom>
        </p:spPr>
      </p:pic>
      <p:pic>
        <p:nvPicPr>
          <p:cNvPr id="10" name="Picture 9" descr="A person holding a game controller&#10;&#10;Description automatically generated">
            <a:extLst>
              <a:ext uri="{FF2B5EF4-FFF2-40B4-BE49-F238E27FC236}">
                <a16:creationId xmlns:a16="http://schemas.microsoft.com/office/drawing/2014/main" id="{701E055F-AFA1-BC5F-936A-B1EAE7EBE954}"/>
              </a:ext>
            </a:extLst>
          </p:cNvPr>
          <p:cNvPicPr>
            <a:picLocks noChangeAspect="1"/>
          </p:cNvPicPr>
          <p:nvPr/>
        </p:nvPicPr>
        <p:blipFill>
          <a:blip r:embed="rId6">
            <a:extLst>
              <a:ext uri="{28A0092B-C50C-407E-A947-70E740481C1C}">
                <a14:useLocalDpi xmlns:a14="http://schemas.microsoft.com/office/drawing/2010/main" val="0"/>
              </a:ext>
            </a:extLst>
          </a:blip>
          <a:srcRect r="28429"/>
          <a:stretch/>
        </p:blipFill>
        <p:spPr>
          <a:xfrm>
            <a:off x="16171069" y="4686441"/>
            <a:ext cx="5536407" cy="7505559"/>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477DB935-C1F6-4A5E-3565-FAD55CB56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734" y="9171264"/>
            <a:ext cx="6985000" cy="3505200"/>
          </a:xfrm>
          <a:prstGeom prst="rect">
            <a:avLst/>
          </a:prstGeom>
        </p:spPr>
      </p:pic>
    </p:spTree>
    <p:extLst>
      <p:ext uri="{BB962C8B-B14F-4D97-AF65-F5344CB8AC3E}">
        <p14:creationId xmlns:p14="http://schemas.microsoft.com/office/powerpoint/2010/main" val="216859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6073AEF3-77B4-6730-E007-4C1A245266F2}"/>
              </a:ext>
            </a:extLst>
          </p:cNvPr>
          <p:cNvPicPr>
            <a:picLocks noChangeAspect="1"/>
          </p:cNvPicPr>
          <p:nvPr/>
        </p:nvPicPr>
        <p:blipFill>
          <a:blip r:embed="rId5">
            <a:extLst>
              <a:ext uri="{28A0092B-C50C-407E-A947-70E740481C1C}">
                <a14:useLocalDpi xmlns:a14="http://schemas.microsoft.com/office/drawing/2010/main" val="0"/>
              </a:ext>
            </a:extLst>
          </a:blip>
          <a:srcRect l="3664" r="19242"/>
          <a:stretch/>
        </p:blipFill>
        <p:spPr>
          <a:xfrm>
            <a:off x="7529012" y="0"/>
            <a:ext cx="14186453" cy="12242074"/>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30C66DAD-76E5-BD9F-033F-6605EEFD8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006" y="9171264"/>
            <a:ext cx="6985000" cy="3505200"/>
          </a:xfrm>
          <a:prstGeom prst="rect">
            <a:avLst/>
          </a:prstGeom>
        </p:spPr>
      </p:pic>
    </p:spTree>
    <p:extLst>
      <p:ext uri="{BB962C8B-B14F-4D97-AF65-F5344CB8AC3E}">
        <p14:creationId xmlns:p14="http://schemas.microsoft.com/office/powerpoint/2010/main" val="329955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7" name="Picture 6" descr="A person riding a skateboard&#10;&#10;Description automatically generated">
            <a:extLst>
              <a:ext uri="{FF2B5EF4-FFF2-40B4-BE49-F238E27FC236}">
                <a16:creationId xmlns:a16="http://schemas.microsoft.com/office/drawing/2014/main" id="{CA7088B5-C097-55A3-4F96-734B25ED4DDA}"/>
              </a:ext>
            </a:extLst>
          </p:cNvPr>
          <p:cNvPicPr>
            <a:picLocks noChangeAspect="1"/>
          </p:cNvPicPr>
          <p:nvPr/>
        </p:nvPicPr>
        <p:blipFill>
          <a:blip r:embed="rId5">
            <a:extLst>
              <a:ext uri="{28A0092B-C50C-407E-A947-70E740481C1C}">
                <a14:useLocalDpi xmlns:a14="http://schemas.microsoft.com/office/drawing/2010/main" val="0"/>
              </a:ext>
            </a:extLst>
          </a:blip>
          <a:srcRect l="42516" r="27374" b="1025"/>
          <a:stretch/>
        </p:blipFill>
        <p:spPr>
          <a:xfrm>
            <a:off x="12274015" y="0"/>
            <a:ext cx="5621062" cy="12292149"/>
          </a:xfrm>
          <a:prstGeom prst="rect">
            <a:avLst/>
          </a:prstGeom>
        </p:spPr>
      </p:pic>
      <p:pic>
        <p:nvPicPr>
          <p:cNvPr id="3" name="Picture 2" descr="A person riding a bicycle&#10;&#10;Description automatically generated">
            <a:extLst>
              <a:ext uri="{FF2B5EF4-FFF2-40B4-BE49-F238E27FC236}">
                <a16:creationId xmlns:a16="http://schemas.microsoft.com/office/drawing/2014/main" id="{8C4B64F2-AD98-0038-DED0-595AF898AAEE}"/>
              </a:ext>
            </a:extLst>
          </p:cNvPr>
          <p:cNvPicPr>
            <a:picLocks noChangeAspect="1"/>
          </p:cNvPicPr>
          <p:nvPr/>
        </p:nvPicPr>
        <p:blipFill>
          <a:blip r:embed="rId6">
            <a:extLst>
              <a:ext uri="{28A0092B-C50C-407E-A947-70E740481C1C}">
                <a14:useLocalDpi xmlns:a14="http://schemas.microsoft.com/office/drawing/2010/main" val="0"/>
              </a:ext>
            </a:extLst>
          </a:blip>
          <a:srcRect l="35443" t="16367" r="23201" b="11882"/>
          <a:stretch/>
        </p:blipFill>
        <p:spPr>
          <a:xfrm>
            <a:off x="7524077" y="-50076"/>
            <a:ext cx="5061449" cy="12292149"/>
          </a:xfrm>
          <a:prstGeom prst="rect">
            <a:avLst/>
          </a:prstGeom>
        </p:spPr>
      </p:pic>
      <p:pic>
        <p:nvPicPr>
          <p:cNvPr id="10" name="Picture 9" descr="A person wearing a yellow helmet and a life jacket running on a beach&#10;&#10;Description automatically generated">
            <a:extLst>
              <a:ext uri="{FF2B5EF4-FFF2-40B4-BE49-F238E27FC236}">
                <a16:creationId xmlns:a16="http://schemas.microsoft.com/office/drawing/2014/main" id="{62387045-DDD6-FDD9-F43A-AB446F4AD6AF}"/>
              </a:ext>
            </a:extLst>
          </p:cNvPr>
          <p:cNvPicPr>
            <a:picLocks noChangeAspect="1"/>
          </p:cNvPicPr>
          <p:nvPr/>
        </p:nvPicPr>
        <p:blipFill>
          <a:blip r:embed="rId7">
            <a:extLst>
              <a:ext uri="{28A0092B-C50C-407E-A947-70E740481C1C}">
                <a14:useLocalDpi xmlns:a14="http://schemas.microsoft.com/office/drawing/2010/main" val="0"/>
              </a:ext>
            </a:extLst>
          </a:blip>
          <a:srcRect l="26858" t="5599" r="33634" b="5599"/>
          <a:stretch/>
        </p:blipFill>
        <p:spPr>
          <a:xfrm>
            <a:off x="17510469" y="0"/>
            <a:ext cx="4375066" cy="12292149"/>
          </a:xfrm>
          <a:prstGeom prst="rect">
            <a:avLst/>
          </a:prstGeom>
        </p:spPr>
      </p:pic>
      <p:cxnSp>
        <p:nvCxnSpPr>
          <p:cNvPr id="5" name="Straight Connector 4">
            <a:extLst>
              <a:ext uri="{FF2B5EF4-FFF2-40B4-BE49-F238E27FC236}">
                <a16:creationId xmlns:a16="http://schemas.microsoft.com/office/drawing/2014/main" id="{AAAEE334-3E37-25D9-91E6-2D6FE084661E}"/>
              </a:ext>
            </a:extLst>
          </p:cNvPr>
          <p:cNvCxnSpPr/>
          <p:nvPr/>
        </p:nvCxnSpPr>
        <p:spPr>
          <a:xfrm>
            <a:off x="12585526" y="-50076"/>
            <a:ext cx="0" cy="12342225"/>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EFA0B6-A4D3-1BB6-BBFE-C34CDE707F07}"/>
              </a:ext>
            </a:extLst>
          </p:cNvPr>
          <p:cNvCxnSpPr/>
          <p:nvPr/>
        </p:nvCxnSpPr>
        <p:spPr>
          <a:xfrm>
            <a:off x="17510469" y="-75113"/>
            <a:ext cx="0" cy="12342225"/>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D617A5-581F-3956-CA17-78FBDEF7169F}"/>
              </a:ext>
            </a:extLst>
          </p:cNvPr>
          <p:cNvCxnSpPr/>
          <p:nvPr/>
        </p:nvCxnSpPr>
        <p:spPr>
          <a:xfrm>
            <a:off x="7524077" y="-100152"/>
            <a:ext cx="0" cy="12342225"/>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pic>
        <p:nvPicPr>
          <p:cNvPr id="9" name="Picture 8" descr="A black background with white text&#10;&#10;Description automatically generated">
            <a:extLst>
              <a:ext uri="{FF2B5EF4-FFF2-40B4-BE49-F238E27FC236}">
                <a16:creationId xmlns:a16="http://schemas.microsoft.com/office/drawing/2014/main" id="{F8B3B775-5C14-03B8-AE4C-79F122F95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470" y="9332708"/>
            <a:ext cx="6985000" cy="3505200"/>
          </a:xfrm>
          <a:prstGeom prst="rect">
            <a:avLst/>
          </a:prstGeom>
        </p:spPr>
      </p:pic>
    </p:spTree>
    <p:extLst>
      <p:ext uri="{BB962C8B-B14F-4D97-AF65-F5344CB8AC3E}">
        <p14:creationId xmlns:p14="http://schemas.microsoft.com/office/powerpoint/2010/main" val="1319172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
            <a:ext cx="7560469" cy="12192001"/>
          </a:xfrm>
          <a:custGeom>
            <a:avLst/>
            <a:gdLst/>
            <a:ahLst/>
            <a:cxnLst/>
            <a:rect l="l" t="t" r="r" b="b"/>
            <a:pathLst>
              <a:path w="16256000" h="2330450">
                <a:moveTo>
                  <a:pt x="0" y="2330450"/>
                </a:moveTo>
                <a:lnTo>
                  <a:pt x="16256000" y="2330450"/>
                </a:lnTo>
                <a:lnTo>
                  <a:pt x="16256000" y="0"/>
                </a:lnTo>
                <a:lnTo>
                  <a:pt x="0" y="0"/>
                </a:lnTo>
                <a:lnTo>
                  <a:pt x="0" y="2330450"/>
                </a:lnTo>
                <a:close/>
              </a:path>
            </a:pathLst>
          </a:custGeom>
          <a:solidFill>
            <a:srgbClr val="2778AD"/>
          </a:solidFill>
        </p:spPr>
        <p:txBody>
          <a:bodyPr wrap="square" lIns="0" tIns="0" rIns="0" bIns="0" rtlCol="0"/>
          <a:lstStyle/>
          <a:p>
            <a:endParaRPr/>
          </a:p>
        </p:txBody>
      </p:sp>
      <p:pic>
        <p:nvPicPr>
          <p:cNvPr id="16" name="Picture 15" descr="A black and brown topographic map&#10;&#10;Description automatically generated">
            <a:extLst>
              <a:ext uri="{FF2B5EF4-FFF2-40B4-BE49-F238E27FC236}">
                <a16:creationId xmlns:a16="http://schemas.microsoft.com/office/drawing/2014/main" id="{791224FA-CC43-43EC-121F-1DC45D35D869}"/>
              </a:ext>
            </a:extLst>
          </p:cNvPr>
          <p:cNvPicPr>
            <a:picLocks noChangeAspect="1"/>
          </p:cNvPicPr>
          <p:nvPr/>
        </p:nvPicPr>
        <p:blipFill>
          <a:blip r:embed="rId3">
            <a:extLst>
              <a:ext uri="{28A0092B-C50C-407E-A947-70E740481C1C}">
                <a14:useLocalDpi xmlns:a14="http://schemas.microsoft.com/office/drawing/2010/main" val="0"/>
              </a:ext>
            </a:extLst>
          </a:blip>
          <a:srcRect l="1521" r="14381" b="18247"/>
          <a:stretch/>
        </p:blipFill>
        <p:spPr>
          <a:xfrm>
            <a:off x="0" y="-50075"/>
            <a:ext cx="21674138" cy="12242076"/>
          </a:xfrm>
          <a:prstGeom prst="rect">
            <a:avLst/>
          </a:prstGeom>
        </p:spPr>
      </p:pic>
      <p:pic>
        <p:nvPicPr>
          <p:cNvPr id="22" name="Picture 21" descr="A hexagon shaped logo with a black background&#10;&#10;Description automatically generated">
            <a:extLst>
              <a:ext uri="{FF2B5EF4-FFF2-40B4-BE49-F238E27FC236}">
                <a16:creationId xmlns:a16="http://schemas.microsoft.com/office/drawing/2014/main" id="{C133C718-4291-B09E-94A9-1D5C85939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38" y="645907"/>
            <a:ext cx="6114010" cy="7071965"/>
          </a:xfrm>
          <a:prstGeom prst="rect">
            <a:avLst/>
          </a:prstGeom>
        </p:spPr>
      </p:pic>
      <p:pic>
        <p:nvPicPr>
          <p:cNvPr id="2" name="object 2">
            <a:extLst>
              <a:ext uri="{FF2B5EF4-FFF2-40B4-BE49-F238E27FC236}">
                <a16:creationId xmlns:a16="http://schemas.microsoft.com/office/drawing/2014/main" id="{89FFEA55-C887-CF0E-AB7D-532ACC52A247}"/>
              </a:ext>
            </a:extLst>
          </p:cNvPr>
          <p:cNvPicPr/>
          <p:nvPr/>
        </p:nvPicPr>
        <p:blipFill>
          <a:blip r:embed="rId5" cstate="print"/>
          <a:srcRect l="10541" r="11127"/>
          <a:stretch/>
        </p:blipFill>
        <p:spPr>
          <a:xfrm>
            <a:off x="14326444" y="12031"/>
            <a:ext cx="7341460" cy="6296882"/>
          </a:xfrm>
          <a:prstGeom prst="rect">
            <a:avLst/>
          </a:prstGeom>
        </p:spPr>
      </p:pic>
      <p:pic>
        <p:nvPicPr>
          <p:cNvPr id="9" name="Picture 8" descr="A group of people walking on a boardwalk&#10;&#10;Description automatically generated">
            <a:extLst>
              <a:ext uri="{FF2B5EF4-FFF2-40B4-BE49-F238E27FC236}">
                <a16:creationId xmlns:a16="http://schemas.microsoft.com/office/drawing/2014/main" id="{0605FE83-E837-F5B0-B77E-9E6CE5FCAD39}"/>
              </a:ext>
            </a:extLst>
          </p:cNvPr>
          <p:cNvPicPr>
            <a:picLocks noChangeAspect="1"/>
          </p:cNvPicPr>
          <p:nvPr/>
        </p:nvPicPr>
        <p:blipFill>
          <a:blip r:embed="rId6">
            <a:extLst>
              <a:ext uri="{28A0092B-C50C-407E-A947-70E740481C1C}">
                <a14:useLocalDpi xmlns:a14="http://schemas.microsoft.com/office/drawing/2010/main" val="0"/>
              </a:ext>
            </a:extLst>
          </a:blip>
          <a:srcRect l="5229" r="13092"/>
          <a:stretch/>
        </p:blipFill>
        <p:spPr>
          <a:xfrm>
            <a:off x="14113669" y="6145400"/>
            <a:ext cx="7560469" cy="6170809"/>
          </a:xfrm>
          <a:prstGeom prst="rect">
            <a:avLst/>
          </a:prstGeom>
        </p:spPr>
      </p:pic>
      <p:pic>
        <p:nvPicPr>
          <p:cNvPr id="6" name="Picture 5" descr="A large group of people walking on a bridge&#10;&#10;Description automatically generated">
            <a:extLst>
              <a:ext uri="{FF2B5EF4-FFF2-40B4-BE49-F238E27FC236}">
                <a16:creationId xmlns:a16="http://schemas.microsoft.com/office/drawing/2014/main" id="{5EC10E9D-A4C1-7427-5B4D-273F6A73CBFD}"/>
              </a:ext>
            </a:extLst>
          </p:cNvPr>
          <p:cNvPicPr>
            <a:picLocks noChangeAspect="1"/>
          </p:cNvPicPr>
          <p:nvPr/>
        </p:nvPicPr>
        <p:blipFill>
          <a:blip r:embed="rId7">
            <a:extLst>
              <a:ext uri="{28A0092B-C50C-407E-A947-70E740481C1C}">
                <a14:useLocalDpi xmlns:a14="http://schemas.microsoft.com/office/drawing/2010/main" val="0"/>
              </a:ext>
            </a:extLst>
          </a:blip>
          <a:srcRect l="9364" r="5167"/>
          <a:stretch/>
        </p:blipFill>
        <p:spPr>
          <a:xfrm>
            <a:off x="7533022" y="-50076"/>
            <a:ext cx="6933162" cy="12292150"/>
          </a:xfrm>
          <a:prstGeom prst="rect">
            <a:avLst/>
          </a:prstGeom>
        </p:spPr>
      </p:pic>
      <p:cxnSp>
        <p:nvCxnSpPr>
          <p:cNvPr id="3" name="Straight Connector 2">
            <a:extLst>
              <a:ext uri="{FF2B5EF4-FFF2-40B4-BE49-F238E27FC236}">
                <a16:creationId xmlns:a16="http://schemas.microsoft.com/office/drawing/2014/main" id="{C045638D-3B59-50CC-3D70-86947B7E1720}"/>
              </a:ext>
            </a:extLst>
          </p:cNvPr>
          <p:cNvCxnSpPr/>
          <p:nvPr/>
        </p:nvCxnSpPr>
        <p:spPr>
          <a:xfrm>
            <a:off x="7533022" y="-150225"/>
            <a:ext cx="0" cy="12342225"/>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D1DB1A-1691-5ECF-4B83-B297EC222896}"/>
              </a:ext>
            </a:extLst>
          </p:cNvPr>
          <p:cNvCxnSpPr/>
          <p:nvPr/>
        </p:nvCxnSpPr>
        <p:spPr>
          <a:xfrm>
            <a:off x="14466184" y="-50076"/>
            <a:ext cx="0" cy="12342225"/>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EF7769-84AD-84F4-FD07-BCB9C1B15DAA}"/>
              </a:ext>
            </a:extLst>
          </p:cNvPr>
          <p:cNvCxnSpPr>
            <a:cxnSpLocks/>
          </p:cNvCxnSpPr>
          <p:nvPr/>
        </p:nvCxnSpPr>
        <p:spPr>
          <a:xfrm>
            <a:off x="14466184" y="6166240"/>
            <a:ext cx="7207954" cy="0"/>
          </a:xfrm>
          <a:prstGeom prst="line">
            <a:avLst/>
          </a:prstGeom>
          <a:ln w="41275">
            <a:solidFill>
              <a:srgbClr val="ED1B23"/>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white text&#10;&#10;Description automatically generated">
            <a:extLst>
              <a:ext uri="{FF2B5EF4-FFF2-40B4-BE49-F238E27FC236}">
                <a16:creationId xmlns:a16="http://schemas.microsoft.com/office/drawing/2014/main" id="{65497743-4A79-30C5-2DC7-B4C022463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89" y="9171264"/>
            <a:ext cx="6985000" cy="3505200"/>
          </a:xfrm>
          <a:prstGeom prst="rect">
            <a:avLst/>
          </a:prstGeom>
        </p:spPr>
      </p:pic>
    </p:spTree>
    <p:extLst>
      <p:ext uri="{BB962C8B-B14F-4D97-AF65-F5344CB8AC3E}">
        <p14:creationId xmlns:p14="http://schemas.microsoft.com/office/powerpoint/2010/main" val="121788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3036</TotalTime>
  <Words>1671</Words>
  <Application>Microsoft Macintosh PowerPoint</Application>
  <PresentationFormat>Custom</PresentationFormat>
  <Paragraphs>136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High Tower Text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2026JAMBOREE</dc:title>
  <dc:creator>Thomas Rugh</dc:creator>
  <cp:lastModifiedBy>Amy Leslie</cp:lastModifiedBy>
  <cp:revision>16</cp:revision>
  <dcterms:created xsi:type="dcterms:W3CDTF">2024-08-20T21:22:57Z</dcterms:created>
  <dcterms:modified xsi:type="dcterms:W3CDTF">2024-08-27T20:23:47Z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Creator">
    <vt:lpwstr>Adobe Illustrator 28.5 (Macintosh)</vt:lpwstr>
  </property>
  <property fmtid="{D5CDD505-2E9C-101B-9397-08002B2CF9AE}" pid="4" name="LastSaved">
    <vt:filetime>2024-08-20T00:00:00Z</vt:filetime>
  </property>
  <property fmtid="{D5CDD505-2E9C-101B-9397-08002B2CF9AE}" pid="5" name="Producer">
    <vt:lpwstr>Adobe PDF library 17.00</vt:lpwstr>
  </property>
</Properties>
</file>